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47"/>
  </p:handoutMasterIdLst>
  <p:sldIdLst>
    <p:sldId id="3159" r:id="rId3"/>
    <p:sldId id="3256" r:id="rId5"/>
    <p:sldId id="3165" r:id="rId6"/>
    <p:sldId id="3257" r:id="rId7"/>
    <p:sldId id="3211" r:id="rId8"/>
    <p:sldId id="3203" r:id="rId9"/>
    <p:sldId id="3204" r:id="rId10"/>
    <p:sldId id="3206" r:id="rId11"/>
    <p:sldId id="3247" r:id="rId12"/>
    <p:sldId id="3167" r:id="rId13"/>
    <p:sldId id="3252" r:id="rId14"/>
    <p:sldId id="3168" r:id="rId15"/>
    <p:sldId id="3169" r:id="rId16"/>
    <p:sldId id="3170" r:id="rId17"/>
    <p:sldId id="3171" r:id="rId18"/>
    <p:sldId id="3172" r:id="rId19"/>
    <p:sldId id="3173" r:id="rId20"/>
    <p:sldId id="3174" r:id="rId21"/>
    <p:sldId id="3175" r:id="rId22"/>
    <p:sldId id="3176" r:id="rId23"/>
    <p:sldId id="3177" r:id="rId24"/>
    <p:sldId id="3178" r:id="rId25"/>
    <p:sldId id="3179" r:id="rId26"/>
    <p:sldId id="3180" r:id="rId27"/>
    <p:sldId id="3181" r:id="rId28"/>
    <p:sldId id="3182" r:id="rId29"/>
    <p:sldId id="3183" r:id="rId30"/>
    <p:sldId id="3185" r:id="rId31"/>
    <p:sldId id="3186" r:id="rId32"/>
    <p:sldId id="3210" r:id="rId33"/>
    <p:sldId id="3187" r:id="rId34"/>
    <p:sldId id="3188" r:id="rId35"/>
    <p:sldId id="3296" r:id="rId36"/>
    <p:sldId id="3305" r:id="rId37"/>
    <p:sldId id="3307" r:id="rId38"/>
    <p:sldId id="3308" r:id="rId39"/>
    <p:sldId id="3309" r:id="rId40"/>
    <p:sldId id="3310" r:id="rId41"/>
    <p:sldId id="3311" r:id="rId42"/>
    <p:sldId id="3312" r:id="rId43"/>
    <p:sldId id="3313" r:id="rId44"/>
    <p:sldId id="3199" r:id="rId45"/>
    <p:sldId id="3294" r:id="rId46"/>
  </p:sldIdLst>
  <p:sldSz cx="12858750" cy="7232650"/>
  <p:notesSz cx="6858000" cy="9144000"/>
  <p:custDataLst>
    <p:tags r:id="rId51"/>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88" userDrawn="1">
          <p15:clr>
            <a:srgbClr val="A4A3A4"/>
          </p15:clr>
        </p15:guide>
        <p15:guide id="2" pos="4136" userDrawn="1">
          <p15:clr>
            <a:srgbClr val="A4A3A4"/>
          </p15:clr>
        </p15:guide>
        <p15:guide id="3" pos="652" userDrawn="1">
          <p15:clr>
            <a:srgbClr val="A4A3A4"/>
          </p15:clr>
        </p15:guide>
        <p15:guide id="5" orient="horz" pos="4198" userDrawn="1">
          <p15:clr>
            <a:srgbClr val="A4A3A4"/>
          </p15:clr>
        </p15:guide>
        <p15:guide id="6" pos="7554" userDrawn="1">
          <p15:clr>
            <a:srgbClr val="A4A3A4"/>
          </p15:clr>
        </p15:guide>
        <p15:guide id="8" pos="13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7244"/>
    <a:srgbClr val="F94D4D"/>
    <a:srgbClr val="1D2744"/>
    <a:srgbClr val="FFFFFF"/>
    <a:srgbClr val="00B369"/>
    <a:srgbClr val="1A8CE1"/>
    <a:srgbClr val="A78357"/>
    <a:srgbClr val="28C7D4"/>
    <a:srgbClr val="FEFEFE"/>
    <a:srgbClr val="8F1A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674" autoAdjust="0"/>
    <p:restoredTop sz="92986" autoAdjust="0"/>
  </p:normalViewPr>
  <p:slideViewPr>
    <p:cSldViewPr showGuides="1">
      <p:cViewPr>
        <p:scale>
          <a:sx n="80" d="100"/>
          <a:sy n="80" d="100"/>
        </p:scale>
        <p:origin x="-270" y="-504"/>
      </p:cViewPr>
      <p:guideLst>
        <p:guide orient="horz" pos="288"/>
        <p:guide pos="4136"/>
        <p:guide pos="652"/>
        <p:guide orient="horz" pos="4198"/>
        <p:guide pos="7554"/>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30.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354" y="6704023"/>
            <a:ext cx="289278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3" name="页脚占位符 2"/>
          <p:cNvSpPr>
            <a:spLocks noGrp="1"/>
          </p:cNvSpPr>
          <p:nvPr>
            <p:ph type="ftr" sz="quarter" idx="11"/>
          </p:nvPr>
        </p:nvSpPr>
        <p:spPr>
          <a:xfrm>
            <a:off x="4259789" y="6704023"/>
            <a:ext cx="433917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a:xfrm>
            <a:off x="9081627" y="6704023"/>
            <a:ext cx="289278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fld id="{8C92ADDF-ABC6-4EEC-846D-A1AE2D410679}"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0.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image" Target="../media/image18.emf"/><Relationship Id="rId4" Type="http://schemas.openxmlformats.org/officeDocument/2006/relationships/package" Target="../embeddings/Document1.docx"/><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4.png"/><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image" Target="../media/image6.jpeg"/><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image" Target="../media/image5.png"/><Relationship Id="rId12" Type="http://schemas.openxmlformats.org/officeDocument/2006/relationships/slideLayout" Target="../slideLayouts/slideLayout2.xml"/><Relationship Id="rId11" Type="http://schemas.openxmlformats.org/officeDocument/2006/relationships/image" Target="../media/image7.png"/><Relationship Id="rId10" Type="http://schemas.openxmlformats.org/officeDocument/2006/relationships/tags" Target="../tags/tag8.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2.xml"/><Relationship Id="rId6" Type="http://schemas.openxmlformats.org/officeDocument/2006/relationships/image" Target="../media/image26.emf"/><Relationship Id="rId5" Type="http://schemas.openxmlformats.org/officeDocument/2006/relationships/package" Target="../embeddings/Document2.docx"/><Relationship Id="rId4" Type="http://schemas.openxmlformats.org/officeDocument/2006/relationships/tags" Target="../tags/tag21.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7.pn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8.pn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9.pn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slideLayout" Target="../slideLayouts/slideLayout2.xml"/><Relationship Id="rId5" Type="http://schemas.openxmlformats.org/officeDocument/2006/relationships/image" Target="../media/image30.emf"/><Relationship Id="rId4" Type="http://schemas.openxmlformats.org/officeDocument/2006/relationships/package" Target="../embeddings/Document3.docx"/><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1.pn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2.pn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3.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5.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6.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7.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8.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9.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3.xml"/><Relationship Id="rId5" Type="http://schemas.openxmlformats.org/officeDocument/2006/relationships/image" Target="../media/image9.jpeg"/><Relationship Id="rId4" Type="http://schemas.openxmlformats.org/officeDocument/2006/relationships/tags" Target="../tags/tag12.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image" Target="../media/image12.jpeg"/><Relationship Id="rId7" Type="http://schemas.openxmlformats.org/officeDocument/2006/relationships/image" Target="../media/image11.jpeg"/><Relationship Id="rId6" Type="http://schemas.openxmlformats.org/officeDocument/2006/relationships/tags" Target="../tags/tag15.xml"/><Relationship Id="rId5" Type="http://schemas.openxmlformats.org/officeDocument/2006/relationships/image" Target="../media/image10.jpeg"/><Relationship Id="rId4" Type="http://schemas.openxmlformats.org/officeDocument/2006/relationships/tags" Target="../tags/tag14.xml"/><Relationship Id="rId3" Type="http://schemas.openxmlformats.org/officeDocument/2006/relationships/image" Target="../media/image7.png"/><Relationship Id="rId2" Type="http://schemas.openxmlformats.org/officeDocument/2006/relationships/image" Target="../media/image5.png"/><Relationship Id="rId10"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18.xml"/><Relationship Id="rId7" Type="http://schemas.openxmlformats.org/officeDocument/2006/relationships/image" Target="../media/image15.png"/><Relationship Id="rId6" Type="http://schemas.openxmlformats.org/officeDocument/2006/relationships/tags" Target="../tags/tag17.xml"/><Relationship Id="rId5" Type="http://schemas.openxmlformats.org/officeDocument/2006/relationships/image" Target="../media/image14.png"/><Relationship Id="rId4" Type="http://schemas.openxmlformats.org/officeDocument/2006/relationships/tags" Target="../tags/tag16.xml"/><Relationship Id="rId3" Type="http://schemas.openxmlformats.org/officeDocument/2006/relationships/image" Target="../media/image7.png"/><Relationship Id="rId2" Type="http://schemas.openxmlformats.org/officeDocument/2006/relationships/image" Target="../media/image5.png"/><Relationship Id="rId11" Type="http://schemas.openxmlformats.org/officeDocument/2006/relationships/slideLayout" Target="../slideLayouts/slideLayout2.xml"/><Relationship Id="rId10" Type="http://schemas.openxmlformats.org/officeDocument/2006/relationships/tags" Target="../tags/tag19.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7.jpe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20954" y="-293"/>
            <a:ext cx="12857163" cy="5069742"/>
          </a:xfrm>
          <a:prstGeom prst="rect">
            <a:avLst/>
          </a:prstGeom>
          <a:blipFill dpi="0" rotWithShape="1">
            <a:blip r:embed="rId2"/>
            <a:srcRect/>
            <a:stretch>
              <a:fillRect t="-44090" b="442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59"/>
          <p:cNvSpPr>
            <a:spLocks noChangeArrowheads="1"/>
          </p:cNvSpPr>
          <p:nvPr/>
        </p:nvSpPr>
        <p:spPr bwMode="auto">
          <a:xfrm>
            <a:off x="236687" y="3233957"/>
            <a:ext cx="8005881"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b="1" dirty="0">
                <a:solidFill>
                  <a:srgbClr val="1D2744"/>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机收损失</a:t>
            </a:r>
            <a:r>
              <a:rPr lang="zh-CN" altLang="en-US" sz="4000" b="1" dirty="0">
                <a:solidFill>
                  <a:srgbClr val="1D2744"/>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大比武损失率测定方法</a:t>
            </a:r>
            <a:endParaRPr lang="zh-CN" altLang="en-US" sz="4000" b="1" dirty="0">
              <a:solidFill>
                <a:srgbClr val="1D2744"/>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2" name="菱形 11"/>
          <p:cNvSpPr/>
          <p:nvPr/>
        </p:nvSpPr>
        <p:spPr>
          <a:xfrm>
            <a:off x="8903583" y="4371143"/>
            <a:ext cx="1656184" cy="1656184"/>
          </a:xfrm>
          <a:prstGeom prst="diamond">
            <a:avLst/>
          </a:prstGeom>
          <a:solidFill>
            <a:srgbClr val="8C7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nvSpPr>
        <p:spPr>
          <a:xfrm>
            <a:off x="10821863" y="4241650"/>
            <a:ext cx="1656184" cy="1656184"/>
          </a:xfrm>
          <a:prstGeom prst="diamond">
            <a:avLst/>
          </a:prstGeom>
          <a:blipFill>
            <a:blip r:embed="rId3"/>
            <a:stretch>
              <a:fillRect t="-7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nvSpPr>
        <p:spPr>
          <a:xfrm>
            <a:off x="10716584" y="2247959"/>
            <a:ext cx="1656184" cy="1656184"/>
          </a:xfrm>
          <a:prstGeom prst="diamond">
            <a:avLst/>
          </a:prstGeom>
          <a:solidFill>
            <a:srgbClr val="1D2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p:cNvSpPr/>
          <p:nvPr/>
        </p:nvSpPr>
        <p:spPr>
          <a:xfrm>
            <a:off x="8373591" y="2752229"/>
            <a:ext cx="1656184" cy="1656184"/>
          </a:xfrm>
          <a:prstGeom prst="diamond">
            <a:avLst/>
          </a:prstGeom>
          <a:blipFill dpi="0" rotWithShape="1">
            <a:blip r:embed="rId3"/>
            <a:srcRect/>
            <a:stretch>
              <a:fillRect t="-7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nvSpPr>
        <p:spPr>
          <a:xfrm>
            <a:off x="8463458" y="4144022"/>
            <a:ext cx="648072" cy="648072"/>
          </a:xfrm>
          <a:prstGeom prst="diamond">
            <a:avLst/>
          </a:prstGeom>
          <a:solidFill>
            <a:srgbClr val="1D2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300634" y="4996270"/>
            <a:ext cx="4145280" cy="1198880"/>
          </a:xfrm>
          <a:prstGeom prst="rect">
            <a:avLst/>
          </a:prstGeom>
          <a:noFill/>
        </p:spPr>
        <p:txBody>
          <a:bodyPr wrap="none" rtlCol="0">
            <a:spAutoFit/>
          </a:bodyPr>
          <a:lstStyle/>
          <a:p>
            <a:r>
              <a:rPr lang="zh-CN" sz="2400" b="1" dirty="0">
                <a:solidFill>
                  <a:srgbClr val="8C7244"/>
                </a:solidFill>
                <a:latin typeface="微软雅黑" panose="020B0503020204020204" pitchFamily="34" charset="-122"/>
                <a:ea typeface="微软雅黑" panose="020B0503020204020204" pitchFamily="34" charset="-122"/>
              </a:rPr>
              <a:t>陕西省农业机械鉴定推广总站</a:t>
            </a:r>
            <a:endParaRPr lang="zh-CN" sz="2400" b="1" dirty="0">
              <a:solidFill>
                <a:srgbClr val="8C7244"/>
              </a:solidFill>
              <a:latin typeface="微软雅黑" panose="020B0503020204020204" pitchFamily="34" charset="-122"/>
              <a:ea typeface="微软雅黑" panose="020B0503020204020204" pitchFamily="34" charset="-122"/>
            </a:endParaRPr>
          </a:p>
          <a:p>
            <a:r>
              <a:rPr lang="en-US" altLang="zh-CN" sz="2400" b="1" dirty="0">
                <a:solidFill>
                  <a:srgbClr val="8C7244"/>
                </a:solidFill>
                <a:latin typeface="微软雅黑" panose="020B0503020204020204" pitchFamily="34" charset="-122"/>
                <a:ea typeface="微软雅黑" panose="020B0503020204020204" pitchFamily="34" charset="-122"/>
              </a:rPr>
              <a:t>                 </a:t>
            </a:r>
            <a:r>
              <a:rPr lang="zh-CN" altLang="en-US" sz="2400" b="1" dirty="0">
                <a:solidFill>
                  <a:srgbClr val="8C7244"/>
                </a:solidFill>
                <a:latin typeface="楷体" panose="02010609060101010101" pitchFamily="49" charset="-122"/>
                <a:ea typeface="楷体" panose="02010609060101010101" pitchFamily="49" charset="-122"/>
              </a:rPr>
              <a:t>种莉珍</a:t>
            </a:r>
            <a:endParaRPr lang="zh-CN" altLang="en-US" sz="2400" b="1" dirty="0">
              <a:solidFill>
                <a:srgbClr val="8C7244"/>
              </a:solidFill>
              <a:latin typeface="楷体" panose="02010609060101010101" pitchFamily="49" charset="-122"/>
              <a:ea typeface="楷体" panose="02010609060101010101" pitchFamily="49" charset="-122"/>
            </a:endParaRPr>
          </a:p>
          <a:p>
            <a:r>
              <a:rPr lang="en-US" altLang="zh-CN" sz="2400" b="1" dirty="0">
                <a:solidFill>
                  <a:srgbClr val="8C7244"/>
                </a:solidFill>
                <a:latin typeface="楷体" panose="02010609060101010101" pitchFamily="49" charset="-122"/>
                <a:ea typeface="楷体" panose="02010609060101010101" pitchFamily="49" charset="-122"/>
              </a:rPr>
              <a:t>       2023</a:t>
            </a:r>
            <a:r>
              <a:rPr lang="zh-CN" altLang="en-US" sz="2400" b="1" dirty="0">
                <a:solidFill>
                  <a:srgbClr val="8C7244"/>
                </a:solidFill>
                <a:latin typeface="楷体" panose="02010609060101010101" pitchFamily="49" charset="-122"/>
                <a:ea typeface="楷体" panose="02010609060101010101" pitchFamily="49" charset="-122"/>
              </a:rPr>
              <a:t>年</a:t>
            </a:r>
            <a:r>
              <a:rPr lang="en-US" altLang="zh-CN" sz="2400" b="1" dirty="0">
                <a:solidFill>
                  <a:srgbClr val="8C7244"/>
                </a:solidFill>
                <a:latin typeface="楷体" panose="02010609060101010101" pitchFamily="49" charset="-122"/>
                <a:ea typeface="楷体" panose="02010609060101010101" pitchFamily="49" charset="-122"/>
              </a:rPr>
              <a:t>5</a:t>
            </a:r>
            <a:r>
              <a:rPr lang="zh-CN" altLang="en-US" sz="2400" b="1" dirty="0">
                <a:solidFill>
                  <a:srgbClr val="8C7244"/>
                </a:solidFill>
                <a:latin typeface="楷体" panose="02010609060101010101" pitchFamily="49" charset="-122"/>
                <a:ea typeface="楷体" panose="02010609060101010101" pitchFamily="49" charset="-122"/>
              </a:rPr>
              <a:t>月</a:t>
            </a:r>
            <a:r>
              <a:rPr lang="en-US" altLang="zh-CN" sz="2400" b="1" dirty="0">
                <a:solidFill>
                  <a:srgbClr val="8C7244"/>
                </a:solidFill>
                <a:latin typeface="楷体" panose="02010609060101010101" pitchFamily="49" charset="-122"/>
                <a:ea typeface="楷体" panose="02010609060101010101" pitchFamily="49" charset="-122"/>
              </a:rPr>
              <a:t>23</a:t>
            </a:r>
            <a:r>
              <a:rPr lang="zh-CN" altLang="en-US" sz="2400" b="1" dirty="0">
                <a:solidFill>
                  <a:srgbClr val="8C7244"/>
                </a:solidFill>
                <a:latin typeface="楷体" panose="02010609060101010101" pitchFamily="49" charset="-122"/>
                <a:ea typeface="楷体" panose="02010609060101010101" pitchFamily="49" charset="-122"/>
              </a:rPr>
              <a:t>日</a:t>
            </a:r>
            <a:endParaRPr lang="zh-CN" altLang="en-US" sz="2400" b="1" dirty="0">
              <a:solidFill>
                <a:srgbClr val="8C7244"/>
              </a:solidFill>
              <a:latin typeface="楷体" panose="02010609060101010101" pitchFamily="49" charset="-122"/>
              <a:ea typeface="楷体" panose="02010609060101010101" pitchFamily="49" charset="-122"/>
            </a:endParaRP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47620" y="3297306"/>
            <a:ext cx="1769743" cy="1693432"/>
          </a:xfrm>
          <a:prstGeom prst="diamond">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65205" y="216347"/>
            <a:ext cx="864096" cy="707886"/>
          </a:xfrm>
          <a:prstGeom prst="rect">
            <a:avLst/>
          </a:prstGeom>
          <a:noFill/>
        </p:spPr>
        <p:txBody>
          <a:bodyPr wrap="square" rtlCol="0">
            <a:spAutoFit/>
          </a:bodyPr>
          <a:lstStyle/>
          <a:p>
            <a:r>
              <a:rPr lang="zh-CN" altLang="en-US" sz="4000" b="1" dirty="0" smtClean="0">
                <a:effectLst>
                  <a:outerShdw blurRad="38100" dist="38100" dir="2700000" algn="tl">
                    <a:srgbClr val="000000">
                      <a:alpha val="43137"/>
                    </a:srgbClr>
                  </a:outerShdw>
                </a:effectLst>
                <a:latin typeface="+mn-ea"/>
                <a:ea typeface="+mn-ea"/>
              </a:rPr>
              <a:t>一</a:t>
            </a:r>
            <a:endParaRPr lang="zh-CN" altLang="en-US" sz="4000" b="1" dirty="0">
              <a:effectLst>
                <a:outerShdw blurRad="38100" dist="38100" dir="2700000" algn="tl">
                  <a:srgbClr val="000000">
                    <a:alpha val="43137"/>
                  </a:srgbClr>
                </a:outerShdw>
              </a:effectLst>
              <a:latin typeface="+mn-ea"/>
              <a:ea typeface="+mn-ea"/>
            </a:endParaRPr>
          </a:p>
        </p:txBody>
      </p:sp>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（二）谷物（小麦）</a:t>
            </a:r>
            <a:r>
              <a:rPr lang="zh-CN" altLang="en-US" sz="3200" b="1" dirty="0" smtClean="0">
                <a:solidFill>
                  <a:srgbClr val="8C7244"/>
                </a:solidFill>
                <a:effectLst>
                  <a:outerShdw blurRad="38100" dist="38100" dir="2700000" algn="tl">
                    <a:srgbClr val="000000">
                      <a:alpha val="43137"/>
                    </a:srgbClr>
                  </a:outerShdw>
                </a:effectLst>
                <a:latin typeface="Impact" panose="020B0806030902050204" pitchFamily="34" charset="0"/>
              </a:rPr>
              <a:t>联合收割机收获</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454150" y="2124075"/>
            <a:ext cx="9868535" cy="45021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7"/>
          <p:cNvSpPr txBox="1"/>
          <p:nvPr/>
        </p:nvSpPr>
        <p:spPr>
          <a:xfrm>
            <a:off x="1982470" y="2176145"/>
            <a:ext cx="8767445" cy="4336415"/>
          </a:xfrm>
          <a:prstGeom prst="rect">
            <a:avLst/>
          </a:prstGeom>
          <a:noFill/>
        </p:spPr>
        <p:txBody>
          <a:bodyPr wrap="square">
            <a:noAutofit/>
          </a:bodyPr>
          <a:lstStyle/>
          <a:p>
            <a:r>
              <a:rPr lang="zh-CN" altLang="en-US" sz="2400" b="1" dirty="0">
                <a:latin typeface="黑体" panose="02010609060101010101" pitchFamily="49" charset="-122"/>
                <a:ea typeface="黑体" panose="02010609060101010101" pitchFamily="49" charset="-122"/>
                <a:cs typeface="Times New Roman" panose="02020603050405020304" pitchFamily="18" charset="0"/>
              </a:rPr>
              <a:t>范围</a:t>
            </a:r>
            <a:r>
              <a:rPr lang="zh-CN" altLang="en-US" sz="2400" b="1" dirty="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400" b="1" dirty="0" smtClean="0">
              <a:latin typeface="黑体" panose="02010609060101010101" pitchFamily="49" charset="-122"/>
              <a:ea typeface="黑体" panose="02010609060101010101" pitchFamily="49" charset="-122"/>
              <a:cs typeface="Times New Roman" panose="02020603050405020304" pitchFamily="18" charset="0"/>
            </a:endParaRPr>
          </a:p>
          <a:p>
            <a:r>
              <a:rPr lang="zh-CN" altLang="en-US" sz="2400" b="1" dirty="0" smtClean="0">
                <a:latin typeface="仿宋_GB2312" pitchFamily="49" charset="-122"/>
                <a:ea typeface="仿宋_GB2312" pitchFamily="49" charset="-122"/>
                <a:cs typeface="Times New Roman" panose="02020603050405020304" pitchFamily="18" charset="0"/>
              </a:rPr>
              <a:t>规定</a:t>
            </a:r>
            <a:r>
              <a:rPr lang="zh-CN" altLang="en-US" sz="2400" b="1" dirty="0">
                <a:latin typeface="仿宋_GB2312" pitchFamily="49" charset="-122"/>
                <a:ea typeface="仿宋_GB2312" pitchFamily="49" charset="-122"/>
                <a:cs typeface="Times New Roman" panose="02020603050405020304" pitchFamily="18" charset="0"/>
              </a:rPr>
              <a:t>了小麦收获时，全喂入谷物联合收割机（包括轮式和履带式）收获损失率简易测定方法。</a:t>
            </a:r>
            <a:endParaRPr lang="zh-CN" altLang="en-US" sz="2400" b="1" dirty="0">
              <a:latin typeface="楷体" panose="02010609060101010101" pitchFamily="49" charset="-122"/>
              <a:ea typeface="楷体" panose="02010609060101010101" pitchFamily="49" charset="-122"/>
              <a:cs typeface="Times New Roman" panose="02020603050405020304" pitchFamily="18" charset="0"/>
            </a:endParaRPr>
          </a:p>
          <a:p>
            <a:r>
              <a:rPr lang="zh-CN" altLang="en-US" sz="2400" b="1" dirty="0">
                <a:latin typeface="黑体" panose="02010609060101010101" pitchFamily="49" charset="-122"/>
                <a:ea typeface="黑体" panose="02010609060101010101" pitchFamily="49" charset="-122"/>
                <a:cs typeface="Times New Roman" panose="02020603050405020304" pitchFamily="18" charset="0"/>
              </a:rPr>
              <a:t>依据标准：</a:t>
            </a:r>
            <a:endParaRPr lang="zh-CN" altLang="en-US" sz="2400" b="1" dirty="0">
              <a:latin typeface="黑体" panose="02010609060101010101" pitchFamily="49" charset="-122"/>
              <a:ea typeface="黑体" panose="02010609060101010101" pitchFamily="49" charset="-122"/>
              <a:cs typeface="Times New Roman" panose="02020603050405020304" pitchFamily="18" charset="0"/>
            </a:endParaRPr>
          </a:p>
          <a:p>
            <a:r>
              <a:rPr lang="en-US" altLang="zh-CN" sz="2400" b="1" dirty="0">
                <a:latin typeface="仿宋_GB2312" pitchFamily="49" charset="-122"/>
                <a:ea typeface="仿宋_GB2312" pitchFamily="49" charset="-122"/>
                <a:cs typeface="Times New Roman" panose="02020603050405020304" pitchFamily="18" charset="0"/>
              </a:rPr>
              <a:t>GB/T 5262—2008  </a:t>
            </a:r>
            <a:r>
              <a:rPr lang="zh-CN" altLang="en-US" sz="2400" b="1" dirty="0">
                <a:latin typeface="仿宋_GB2312" pitchFamily="49" charset="-122"/>
                <a:ea typeface="仿宋_GB2312" pitchFamily="49" charset="-122"/>
                <a:cs typeface="Times New Roman" panose="02020603050405020304" pitchFamily="18" charset="0"/>
              </a:rPr>
              <a:t>农业机械试验条件  测定方法的一般规定</a:t>
            </a:r>
            <a:endParaRPr lang="zh-CN" altLang="en-US" sz="2400" b="1" dirty="0">
              <a:latin typeface="仿宋_GB2312" pitchFamily="49" charset="-122"/>
              <a:ea typeface="仿宋_GB2312" pitchFamily="49" charset="-122"/>
              <a:cs typeface="Times New Roman" panose="02020603050405020304" pitchFamily="18" charset="0"/>
            </a:endParaRPr>
          </a:p>
          <a:p>
            <a:r>
              <a:rPr lang="en-US" altLang="zh-CN" sz="2400" b="1" dirty="0">
                <a:latin typeface="仿宋_GB2312" pitchFamily="49" charset="-122"/>
                <a:ea typeface="仿宋_GB2312" pitchFamily="49" charset="-122"/>
                <a:cs typeface="Times New Roman" panose="02020603050405020304" pitchFamily="18" charset="0"/>
              </a:rPr>
              <a:t>GB/T 5667—2008  </a:t>
            </a:r>
            <a:r>
              <a:rPr lang="zh-CN" altLang="en-US" sz="2400" b="1" dirty="0">
                <a:latin typeface="仿宋_GB2312" pitchFamily="49" charset="-122"/>
                <a:ea typeface="仿宋_GB2312" pitchFamily="49" charset="-122"/>
                <a:cs typeface="Times New Roman" panose="02020603050405020304" pitchFamily="18" charset="0"/>
              </a:rPr>
              <a:t>农业机械 生产试验方法</a:t>
            </a:r>
            <a:endParaRPr lang="zh-CN" altLang="en-US" sz="2400" b="1" dirty="0">
              <a:latin typeface="仿宋_GB2312" pitchFamily="49" charset="-122"/>
              <a:ea typeface="仿宋_GB2312" pitchFamily="49" charset="-122"/>
              <a:cs typeface="Times New Roman" panose="02020603050405020304" pitchFamily="18" charset="0"/>
            </a:endParaRPr>
          </a:p>
          <a:p>
            <a:r>
              <a:rPr lang="en-US" altLang="zh-CN" sz="2400" b="1" dirty="0">
                <a:latin typeface="仿宋_GB2312" pitchFamily="49" charset="-122"/>
                <a:ea typeface="仿宋_GB2312" pitchFamily="49" charset="-122"/>
                <a:cs typeface="Times New Roman" panose="02020603050405020304" pitchFamily="18" charset="0"/>
              </a:rPr>
              <a:t>NY/T 995-2006    </a:t>
            </a:r>
            <a:r>
              <a:rPr lang="zh-CN" altLang="en-US" sz="2400" b="1" dirty="0">
                <a:latin typeface="仿宋_GB2312" pitchFamily="49" charset="-122"/>
                <a:ea typeface="仿宋_GB2312" pitchFamily="49" charset="-122"/>
                <a:cs typeface="Times New Roman" panose="02020603050405020304" pitchFamily="18" charset="0"/>
              </a:rPr>
              <a:t>谷物</a:t>
            </a:r>
            <a:r>
              <a:rPr lang="en-US" altLang="zh-CN" sz="2400" b="1" dirty="0">
                <a:latin typeface="仿宋_GB2312" pitchFamily="49" charset="-122"/>
                <a:ea typeface="仿宋_GB2312" pitchFamily="49" charset="-122"/>
                <a:cs typeface="Times New Roman" panose="02020603050405020304" pitchFamily="18" charset="0"/>
              </a:rPr>
              <a:t>(</a:t>
            </a:r>
            <a:r>
              <a:rPr lang="zh-CN" altLang="en-US" sz="2400" b="1" dirty="0">
                <a:latin typeface="仿宋_GB2312" pitchFamily="49" charset="-122"/>
                <a:ea typeface="仿宋_GB2312" pitchFamily="49" charset="-122"/>
                <a:cs typeface="Times New Roman" panose="02020603050405020304" pitchFamily="18" charset="0"/>
              </a:rPr>
              <a:t>小麦</a:t>
            </a:r>
            <a:r>
              <a:rPr lang="en-US" altLang="zh-CN" sz="2400" b="1" dirty="0">
                <a:latin typeface="仿宋_GB2312" pitchFamily="49" charset="-122"/>
                <a:ea typeface="仿宋_GB2312" pitchFamily="49" charset="-122"/>
                <a:cs typeface="Times New Roman" panose="02020603050405020304" pitchFamily="18" charset="0"/>
              </a:rPr>
              <a:t>)</a:t>
            </a:r>
            <a:r>
              <a:rPr lang="zh-CN" altLang="en-US" sz="2400" b="1" dirty="0">
                <a:latin typeface="仿宋_GB2312" pitchFamily="49" charset="-122"/>
                <a:ea typeface="仿宋_GB2312" pitchFamily="49" charset="-122"/>
                <a:cs typeface="Times New Roman" panose="02020603050405020304" pitchFamily="18" charset="0"/>
              </a:rPr>
              <a:t>联合收获机械作业质量</a:t>
            </a:r>
            <a:endParaRPr lang="zh-CN" altLang="en-US" sz="2400" b="1" dirty="0">
              <a:latin typeface="仿宋_GB2312" pitchFamily="49" charset="-122"/>
              <a:ea typeface="仿宋_GB2312" pitchFamily="49"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28560" cy="755650"/>
          </a:xfrm>
          <a:prstGeom prst="rect">
            <a:avLst/>
          </a:prstGeom>
        </p:spPr>
        <p:txBody>
          <a:bodyPr wrap="none">
            <a:spAutoFit/>
          </a:bodyPr>
          <a:lstStyle/>
          <a:p>
            <a:pPr algn="l">
              <a:lnSpc>
                <a:spcPct val="120000"/>
              </a:lnSpc>
              <a:spcBef>
                <a:spcPts val="0"/>
              </a:spcBef>
              <a:spcAft>
                <a:spcPts val="0"/>
              </a:spcAft>
            </a:pPr>
            <a:r>
              <a:rPr lang="zh-CN" altLang="en-US" sz="3600" b="1" dirty="0">
                <a:solidFill>
                  <a:srgbClr val="8C7244"/>
                </a:solidFill>
                <a:effectLst>
                  <a:outerShdw blurRad="38100" dist="38100" dir="2700000" algn="tl">
                    <a:srgbClr val="000000">
                      <a:alpha val="43137"/>
                    </a:srgbClr>
                  </a:outerShdw>
                </a:effectLst>
                <a:sym typeface="+mn-ea"/>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latin typeface="+mn-ea"/>
              <a:ea typeface="+mn-ea"/>
              <a:cs typeface="+mn-ea"/>
              <a:sym typeface="Arial" panose="020B0604020202020204" pitchFamily="34" charset="0"/>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560705" y="2439670"/>
            <a:ext cx="11414760" cy="437451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1153160" y="2896235"/>
            <a:ext cx="10308590" cy="3088005"/>
          </a:xfrm>
          <a:prstGeom prst="rect">
            <a:avLst/>
          </a:prstGeom>
          <a:noFill/>
        </p:spPr>
        <p:txBody>
          <a:bodyPr wrap="square">
            <a:noAutofit/>
          </a:bodyPr>
          <a:lstStyle/>
          <a:p>
            <a:pPr lvl="0"/>
            <a:r>
              <a:rPr lang="zh-CN" altLang="en-US" sz="2400" b="1" dirty="0">
                <a:latin typeface="黑体" panose="02010609060101010101" pitchFamily="49" charset="-122"/>
                <a:ea typeface="黑体" panose="02010609060101010101" pitchFamily="49" charset="-122"/>
              </a:rPr>
              <a:t>单位面积水稻（玉米、小麦）籽粒产量：</a:t>
            </a:r>
            <a:endParaRPr lang="en-US" altLang="zh-CN" sz="2400" b="1" dirty="0">
              <a:latin typeface="黑体" panose="02010609060101010101" pitchFamily="49" charset="-122"/>
              <a:ea typeface="黑体" panose="02010609060101010101" pitchFamily="49" charset="-122"/>
            </a:endParaRPr>
          </a:p>
          <a:p>
            <a:pPr lvl="0"/>
            <a:r>
              <a:rPr lang="en-US" altLang="zh-CN" sz="2800" b="1" dirty="0">
                <a:latin typeface="黑体" panose="02010609060101010101" pitchFamily="49" charset="-122"/>
                <a:ea typeface="黑体" panose="02010609060101010101" pitchFamily="49" charset="-122"/>
              </a:rPr>
              <a:t>    </a:t>
            </a:r>
            <a:r>
              <a:rPr lang="zh-CN" altLang="en-US" sz="2400" b="1" dirty="0">
                <a:latin typeface="仿宋_GB2312" pitchFamily="49" charset="-122"/>
                <a:ea typeface="仿宋_GB2312" pitchFamily="49" charset="-122"/>
              </a:rPr>
              <a:t>因测定时间和条件有限，可以以近三年该乡镇大面积种植品种的平均亩产量代替单位面积籽粒产量（应将含水率折算成与收集到的损失籽粒相同），忽略自然落粒影响。</a:t>
            </a:r>
            <a:endParaRPr lang="zh-CN" altLang="zh-CN" sz="2400" b="1" dirty="0">
              <a:solidFill>
                <a:srgbClr val="FFC000"/>
              </a:solidFill>
            </a:endParaRPr>
          </a:p>
          <a:p>
            <a:endParaRPr lang="en-US" altLang="zh-CN" sz="2000" b="1" dirty="0" smtClean="0">
              <a:latin typeface="仿宋_GB2312" pitchFamily="49" charset="-122"/>
              <a:ea typeface="仿宋_GB2312" pitchFamily="49" charset="-122"/>
              <a:cs typeface="Times New Roman" panose="02020603050405020304" pitchFamily="18" charset="0"/>
            </a:endParaRPr>
          </a:p>
          <a:p>
            <a:endParaRPr lang="en-US" altLang="zh-CN" sz="2000" b="1" dirty="0">
              <a:latin typeface="仿宋_GB2312" pitchFamily="49" charset="-122"/>
              <a:ea typeface="仿宋_GB2312" pitchFamily="49" charset="-122"/>
              <a:cs typeface="Times New Roman" panose="02020603050405020304" pitchFamily="18" charset="0"/>
            </a:endParaRPr>
          </a:p>
          <a:p>
            <a:endParaRPr lang="zh-CN" altLang="en-US" sz="2000" b="1" dirty="0">
              <a:latin typeface="仿宋_GB2312" pitchFamily="49" charset="-122"/>
              <a:ea typeface="仿宋_GB2312" pitchFamily="49" charset="-122"/>
              <a:cs typeface="Times New Roman" panose="02020603050405020304" pitchFamily="18" charset="0"/>
            </a:endParaRPr>
          </a:p>
        </p:txBody>
      </p:sp>
      <p:sp>
        <p:nvSpPr>
          <p:cNvPr id="15" name="文本框 16"/>
          <p:cNvSpPr txBox="1"/>
          <p:nvPr>
            <p:custDataLst>
              <p:tags r:id="rId4"/>
            </p:custDataLst>
          </p:nvPr>
        </p:nvSpPr>
        <p:spPr>
          <a:xfrm>
            <a:off x="797560" y="1311910"/>
            <a:ext cx="9977120" cy="560705"/>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sym typeface="+mn-ea"/>
              </a:rPr>
              <a:t>（二）谷物（小麦）</a:t>
            </a:r>
            <a:r>
              <a:rPr lang="zh-CN" altLang="en-US" sz="3200" b="1" dirty="0" smtClean="0">
                <a:solidFill>
                  <a:srgbClr val="8C7244"/>
                </a:solidFill>
                <a:effectLst>
                  <a:outerShdw blurRad="38100" dist="38100" dir="2700000" algn="tl">
                    <a:srgbClr val="000000">
                      <a:alpha val="43137"/>
                    </a:srgbClr>
                  </a:outerShdw>
                </a:effectLst>
                <a:latin typeface="Impact" panose="020B0806030902050204" pitchFamily="34" charset="0"/>
                <a:sym typeface="+mn-ea"/>
              </a:rPr>
              <a:t>联合收割机收获</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sym typeface="+mn-ea"/>
              </a:rPr>
              <a:t>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（二）谷物（小麦）</a:t>
            </a:r>
            <a:r>
              <a:rPr lang="zh-CN" altLang="en-US" sz="3200" b="1" dirty="0" smtClean="0">
                <a:solidFill>
                  <a:srgbClr val="8C7244"/>
                </a:solidFill>
                <a:effectLst>
                  <a:outerShdw blurRad="38100" dist="38100" dir="2700000" algn="tl">
                    <a:srgbClr val="000000">
                      <a:alpha val="43137"/>
                    </a:srgbClr>
                  </a:outerShdw>
                </a:effectLst>
                <a:latin typeface="Impact" panose="020B0806030902050204" pitchFamily="34" charset="0"/>
              </a:rPr>
              <a:t>联合收割机收获</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7" name="矩形 6"/>
          <p:cNvSpPr/>
          <p:nvPr/>
        </p:nvSpPr>
        <p:spPr>
          <a:xfrm>
            <a:off x="1159510" y="2362200"/>
            <a:ext cx="11101705" cy="442341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7"/>
          <p:cNvSpPr txBox="1"/>
          <p:nvPr/>
        </p:nvSpPr>
        <p:spPr>
          <a:xfrm>
            <a:off x="1334770" y="2480310"/>
            <a:ext cx="10709910" cy="3322955"/>
          </a:xfrm>
          <a:prstGeom prst="rect">
            <a:avLst/>
          </a:prstGeom>
          <a:noFill/>
        </p:spPr>
        <p:txBody>
          <a:bodyPr wrap="square">
            <a:spAutoFit/>
          </a:bodyPr>
          <a:lstStyle/>
          <a:p>
            <a:r>
              <a:rPr lang="zh-CN" altLang="en-US" sz="2100" b="1" dirty="0">
                <a:latin typeface="黑体" panose="02010609060101010101" pitchFamily="49" charset="-122"/>
                <a:ea typeface="黑体" panose="02010609060101010101" pitchFamily="49" charset="-122"/>
                <a:cs typeface="Times New Roman" panose="02020603050405020304" pitchFamily="18" charset="0"/>
              </a:rPr>
              <a:t>术语和定义：</a:t>
            </a:r>
            <a:endParaRPr lang="zh-CN" altLang="en-US" sz="2100" b="1" dirty="0">
              <a:latin typeface="黑体" panose="02010609060101010101" pitchFamily="49" charset="-122"/>
              <a:ea typeface="黑体" panose="02010609060101010101" pitchFamily="49" charset="-122"/>
              <a:cs typeface="Times New Roman" panose="02020603050405020304" pitchFamily="18" charset="0"/>
            </a:endParaRPr>
          </a:p>
          <a:p>
            <a:endParaRPr lang="zh-CN" altLang="en-US" sz="2100" b="1" dirty="0">
              <a:latin typeface="黑体" panose="02010609060101010101" pitchFamily="49" charset="-122"/>
              <a:ea typeface="黑体" panose="02010609060101010101" pitchFamily="49" charset="-122"/>
              <a:cs typeface="Times New Roman" panose="02020603050405020304" pitchFamily="18" charset="0"/>
            </a:endParaRPr>
          </a:p>
          <a:p>
            <a:r>
              <a:rPr lang="zh-CN" altLang="en-US" sz="2100" b="1" dirty="0">
                <a:latin typeface="仿宋_GB2312" pitchFamily="49" charset="-122"/>
                <a:ea typeface="仿宋_GB2312" pitchFamily="49" charset="-122"/>
                <a:cs typeface="Times New Roman" panose="02020603050405020304" pitchFamily="18" charset="0"/>
              </a:rPr>
              <a:t>小麦千粒重：以克表示的一千粒小麦籽粒的质量。</a:t>
            </a:r>
            <a:endParaRPr lang="zh-CN" altLang="en-US" sz="2100" b="1" dirty="0">
              <a:latin typeface="仿宋_GB2312" pitchFamily="49" charset="-122"/>
              <a:ea typeface="仿宋_GB2312" pitchFamily="49" charset="-122"/>
              <a:cs typeface="Times New Roman" panose="02020603050405020304" pitchFamily="18" charset="0"/>
            </a:endParaRPr>
          </a:p>
          <a:p>
            <a:endParaRPr lang="zh-CN" altLang="en-US" sz="2100" b="1" dirty="0">
              <a:latin typeface="仿宋_GB2312" pitchFamily="49" charset="-122"/>
              <a:ea typeface="仿宋_GB2312" pitchFamily="49" charset="-122"/>
              <a:cs typeface="Times New Roman" panose="02020603050405020304" pitchFamily="18" charset="0"/>
            </a:endParaRPr>
          </a:p>
          <a:p>
            <a:r>
              <a:rPr lang="zh-CN" altLang="en-US" sz="2100" b="1" dirty="0">
                <a:latin typeface="仿宋_GB2312" pitchFamily="49" charset="-122"/>
                <a:ea typeface="仿宋_GB2312" pitchFamily="49" charset="-122"/>
                <a:cs typeface="Times New Roman" panose="02020603050405020304" pitchFamily="18" charset="0"/>
              </a:rPr>
              <a:t>自然落粒：小麦收获（割）之前掉落的籽粒和落穗。</a:t>
            </a:r>
            <a:endParaRPr lang="zh-CN" altLang="en-US" sz="2100" b="1" dirty="0">
              <a:latin typeface="仿宋_GB2312" pitchFamily="49" charset="-122"/>
              <a:ea typeface="仿宋_GB2312" pitchFamily="49" charset="-122"/>
              <a:cs typeface="Times New Roman" panose="02020603050405020304" pitchFamily="18" charset="0"/>
            </a:endParaRPr>
          </a:p>
          <a:p>
            <a:endParaRPr lang="zh-CN" altLang="en-US" sz="2100" b="1" dirty="0">
              <a:latin typeface="仿宋_GB2312" pitchFamily="49" charset="-122"/>
              <a:ea typeface="仿宋_GB2312" pitchFamily="49" charset="-122"/>
              <a:cs typeface="Times New Roman" panose="02020603050405020304" pitchFamily="18" charset="0"/>
            </a:endParaRPr>
          </a:p>
          <a:p>
            <a:r>
              <a:rPr lang="zh-CN" altLang="en-US" sz="2100" b="1" dirty="0">
                <a:latin typeface="仿宋_GB2312" pitchFamily="49" charset="-122"/>
                <a:ea typeface="仿宋_GB2312" pitchFamily="49" charset="-122"/>
                <a:cs typeface="Times New Roman" panose="02020603050405020304" pitchFamily="18" charset="0"/>
              </a:rPr>
              <a:t>倒伏程度：用不倒伏、中等倒伏和严重倒伏表示。穗头根部和茎秆基部连线与地面垂直线间的夹角，在</a:t>
            </a:r>
            <a:r>
              <a:rPr lang="en-US" altLang="zh-CN" sz="2100" b="1" dirty="0">
                <a:latin typeface="仿宋_GB2312" pitchFamily="49" charset="-122"/>
                <a:ea typeface="仿宋_GB2312" pitchFamily="49" charset="-122"/>
                <a:cs typeface="Times New Roman" panose="02020603050405020304" pitchFamily="18" charset="0"/>
              </a:rPr>
              <a:t>0°</a:t>
            </a:r>
            <a:r>
              <a:rPr lang="zh-CN" altLang="en-US" sz="2100" b="1" dirty="0">
                <a:latin typeface="仿宋_GB2312" pitchFamily="49" charset="-122"/>
                <a:ea typeface="仿宋_GB2312" pitchFamily="49" charset="-122"/>
                <a:cs typeface="Times New Roman" panose="02020603050405020304" pitchFamily="18" charset="0"/>
              </a:rPr>
              <a:t>～</a:t>
            </a:r>
            <a:r>
              <a:rPr lang="en-US" altLang="zh-CN" sz="2100" b="1" dirty="0">
                <a:latin typeface="仿宋_GB2312" pitchFamily="49" charset="-122"/>
                <a:ea typeface="仿宋_GB2312" pitchFamily="49" charset="-122"/>
                <a:cs typeface="Times New Roman" panose="02020603050405020304" pitchFamily="18" charset="0"/>
              </a:rPr>
              <a:t>30°</a:t>
            </a:r>
            <a:r>
              <a:rPr lang="zh-CN" altLang="en-US" sz="2100" b="1" dirty="0">
                <a:latin typeface="仿宋_GB2312" pitchFamily="49" charset="-122"/>
                <a:ea typeface="仿宋_GB2312" pitchFamily="49" charset="-122"/>
                <a:cs typeface="Times New Roman" panose="02020603050405020304" pitchFamily="18" charset="0"/>
              </a:rPr>
              <a:t>为不倒伏，</a:t>
            </a:r>
            <a:r>
              <a:rPr lang="en-US" altLang="zh-CN" sz="2100" b="1" dirty="0">
                <a:latin typeface="仿宋_GB2312" pitchFamily="49" charset="-122"/>
                <a:ea typeface="仿宋_GB2312" pitchFamily="49" charset="-122"/>
                <a:cs typeface="Times New Roman" panose="02020603050405020304" pitchFamily="18" charset="0"/>
              </a:rPr>
              <a:t>30°</a:t>
            </a:r>
            <a:r>
              <a:rPr lang="zh-CN" altLang="en-US" sz="2100" b="1" dirty="0">
                <a:latin typeface="仿宋_GB2312" pitchFamily="49" charset="-122"/>
                <a:ea typeface="仿宋_GB2312" pitchFamily="49" charset="-122"/>
                <a:cs typeface="Times New Roman" panose="02020603050405020304" pitchFamily="18" charset="0"/>
              </a:rPr>
              <a:t>～</a:t>
            </a:r>
            <a:r>
              <a:rPr lang="en-US" altLang="zh-CN" sz="2100" b="1" dirty="0">
                <a:latin typeface="仿宋_GB2312" pitchFamily="49" charset="-122"/>
                <a:ea typeface="仿宋_GB2312" pitchFamily="49" charset="-122"/>
                <a:cs typeface="Times New Roman" panose="02020603050405020304" pitchFamily="18" charset="0"/>
              </a:rPr>
              <a:t>60°</a:t>
            </a:r>
            <a:r>
              <a:rPr lang="zh-CN" altLang="en-US" sz="2100" b="1" dirty="0">
                <a:latin typeface="仿宋_GB2312" pitchFamily="49" charset="-122"/>
                <a:ea typeface="仿宋_GB2312" pitchFamily="49" charset="-122"/>
                <a:cs typeface="Times New Roman" panose="02020603050405020304" pitchFamily="18" charset="0"/>
              </a:rPr>
              <a:t>为中等倒伏，</a:t>
            </a:r>
            <a:r>
              <a:rPr lang="en-US" altLang="zh-CN" sz="2100" b="1" dirty="0">
                <a:latin typeface="仿宋_GB2312" pitchFamily="49" charset="-122"/>
                <a:ea typeface="仿宋_GB2312" pitchFamily="49" charset="-122"/>
                <a:cs typeface="Times New Roman" panose="02020603050405020304" pitchFamily="18" charset="0"/>
              </a:rPr>
              <a:t>60°</a:t>
            </a:r>
            <a:r>
              <a:rPr lang="zh-CN" altLang="en-US" sz="2100" b="1" dirty="0">
                <a:latin typeface="仿宋_GB2312" pitchFamily="49" charset="-122"/>
                <a:ea typeface="仿宋_GB2312" pitchFamily="49" charset="-122"/>
                <a:cs typeface="Times New Roman" panose="02020603050405020304" pitchFamily="18" charset="0"/>
              </a:rPr>
              <a:t>以上为严重倒伏。</a:t>
            </a:r>
            <a:endParaRPr lang="zh-CN" altLang="en-US" sz="2100" b="1" dirty="0">
              <a:latin typeface="仿宋_GB2312" pitchFamily="49" charset="-122"/>
              <a:ea typeface="仿宋_GB2312" pitchFamily="49" charset="-122"/>
              <a:cs typeface="Times New Roman" panose="02020603050405020304" pitchFamily="18" charset="0"/>
            </a:endParaRPr>
          </a:p>
          <a:p>
            <a:endParaRPr lang="zh-CN" altLang="en-US" sz="2100" b="1" dirty="0">
              <a:latin typeface="仿宋_GB2312" pitchFamily="49" charset="-122"/>
              <a:ea typeface="仿宋_GB2312" pitchFamily="49" charset="-122"/>
              <a:cs typeface="Times New Roman" panose="02020603050405020304" pitchFamily="18" charset="0"/>
            </a:endParaRPr>
          </a:p>
          <a:p>
            <a:r>
              <a:rPr lang="zh-CN" altLang="en-US" sz="2100" b="1" dirty="0">
                <a:latin typeface="仿宋_GB2312" pitchFamily="49" charset="-122"/>
                <a:ea typeface="仿宋_GB2312" pitchFamily="49" charset="-122"/>
                <a:cs typeface="Times New Roman" panose="02020603050405020304" pitchFamily="18" charset="0"/>
              </a:rPr>
              <a:t>损失率：联合收割机各部分损失籽粒质量占应收籽粒总质量的百分比。</a:t>
            </a:r>
            <a:endParaRPr lang="zh-CN" altLang="en-US" sz="2100" b="1" dirty="0">
              <a:latin typeface="仿宋_GB2312" pitchFamily="49" charset="-122"/>
              <a:ea typeface="仿宋_GB2312" pitchFamily="49"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（二）谷物（小麦）</a:t>
            </a:r>
            <a:r>
              <a:rPr lang="zh-CN" altLang="en-US" sz="3200" b="1" dirty="0" smtClean="0">
                <a:solidFill>
                  <a:srgbClr val="8C7244"/>
                </a:solidFill>
                <a:effectLst>
                  <a:outerShdw blurRad="38100" dist="38100" dir="2700000" algn="tl">
                    <a:srgbClr val="000000">
                      <a:alpha val="43137"/>
                    </a:srgbClr>
                  </a:outerShdw>
                </a:effectLst>
                <a:latin typeface="Impact" panose="020B0806030902050204" pitchFamily="34" charset="0"/>
              </a:rPr>
              <a:t>联合收割机收获</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2005330" y="1837690"/>
            <a:ext cx="9962515" cy="50209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7"/>
          <p:cNvSpPr txBox="1"/>
          <p:nvPr/>
        </p:nvSpPr>
        <p:spPr>
          <a:xfrm>
            <a:off x="4557025" y="2104243"/>
            <a:ext cx="7416214" cy="738664"/>
          </a:xfrm>
          <a:prstGeom prst="rect">
            <a:avLst/>
          </a:prstGeom>
          <a:noFill/>
        </p:spPr>
        <p:txBody>
          <a:bodyPr wrap="square">
            <a:spAutoFit/>
          </a:bodyPr>
          <a:lstStyle/>
          <a:p>
            <a:r>
              <a:rPr lang="zh-CN" altLang="en-US" sz="2100" b="1" dirty="0">
                <a:latin typeface="黑体" panose="02010609060101010101" pitchFamily="49" charset="-122"/>
                <a:ea typeface="黑体" panose="02010609060101010101" pitchFamily="49" charset="-122"/>
                <a:cs typeface="Times New Roman" panose="02020603050405020304" pitchFamily="18" charset="0"/>
              </a:rPr>
              <a:t>测量工具和辅助设备：</a:t>
            </a:r>
            <a:endParaRPr lang="zh-CN" altLang="en-US" sz="2100" b="1" dirty="0">
              <a:latin typeface="黑体" panose="02010609060101010101" pitchFamily="49" charset="-122"/>
              <a:ea typeface="黑体" panose="02010609060101010101" pitchFamily="49" charset="-122"/>
              <a:cs typeface="Times New Roman" panose="02020603050405020304" pitchFamily="18" charset="0"/>
            </a:endParaRPr>
          </a:p>
          <a:p>
            <a:r>
              <a:rPr lang="zh-CN" altLang="en-US" sz="2100" b="1" dirty="0">
                <a:latin typeface="黑体" panose="02010609060101010101" pitchFamily="49" charset="-122"/>
                <a:ea typeface="黑体" panose="02010609060101010101" pitchFamily="49" charset="-122"/>
                <a:cs typeface="Times New Roman" panose="02020603050405020304" pitchFamily="18" charset="0"/>
              </a:rPr>
              <a:t>                仪器设备和辅助工具表</a:t>
            </a:r>
            <a:endParaRPr lang="zh-CN" altLang="en-US" sz="2100" b="1" dirty="0">
              <a:latin typeface="黑体" panose="02010609060101010101" pitchFamily="49" charset="-122"/>
              <a:ea typeface="黑体" panose="02010609060101010101" pitchFamily="49"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3260848" y="2752102"/>
          <a:ext cx="7518400" cy="3543300"/>
        </p:xfrm>
        <a:graphic>
          <a:graphicData uri="http://schemas.openxmlformats.org/presentationml/2006/ole">
            <mc:AlternateContent xmlns:mc="http://schemas.openxmlformats.org/markup-compatibility/2006">
              <mc:Choice xmlns:v="urn:schemas-microsoft-com:vml" Requires="v">
                <p:oleObj spid="_x0000_s6198" name="文档" r:id="rId4" imgW="5723890" imgH="2723515" progId="Word.Document.12">
                  <p:embed/>
                </p:oleObj>
              </mc:Choice>
              <mc:Fallback>
                <p:oleObj name="文档" r:id="rId4" imgW="5723890" imgH="2723515" progId="Word.Document.12">
                  <p:embed/>
                  <p:pic>
                    <p:nvPicPr>
                      <p:cNvPr id="0" name="对象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0848" y="2752102"/>
                        <a:ext cx="7518400"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（二）谷物（小麦）</a:t>
            </a:r>
            <a:r>
              <a:rPr lang="zh-CN" altLang="en-US" sz="3200" b="1" dirty="0" smtClean="0">
                <a:solidFill>
                  <a:srgbClr val="8C7244"/>
                </a:solidFill>
                <a:effectLst>
                  <a:outerShdw blurRad="38100" dist="38100" dir="2700000" algn="tl">
                    <a:srgbClr val="000000">
                      <a:alpha val="43137"/>
                    </a:srgbClr>
                  </a:outerShdw>
                </a:effectLst>
                <a:latin typeface="Impact" panose="020B0806030902050204" pitchFamily="34" charset="0"/>
              </a:rPr>
              <a:t>联合收割机收获</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365250" y="2104390"/>
            <a:ext cx="11102975" cy="468566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7"/>
          <p:cNvSpPr txBox="1"/>
          <p:nvPr/>
        </p:nvSpPr>
        <p:spPr>
          <a:xfrm>
            <a:off x="1342390" y="2183765"/>
            <a:ext cx="11351895" cy="3784600"/>
          </a:xfrm>
          <a:prstGeom prst="rect">
            <a:avLst/>
          </a:prstGeom>
          <a:noFill/>
        </p:spPr>
        <p:txBody>
          <a:bodyPr wrap="square">
            <a:spAutoFit/>
          </a:bodyPr>
          <a:lstStyle/>
          <a:p>
            <a:r>
              <a:rPr lang="zh-CN" altLang="en-US" sz="2000" b="1" dirty="0">
                <a:latin typeface="黑体" panose="02010609060101010101" pitchFamily="49" charset="-122"/>
                <a:ea typeface="黑体" panose="02010609060101010101" pitchFamily="49" charset="-122"/>
                <a:cs typeface="Times New Roman" panose="02020603050405020304" pitchFamily="18" charset="0"/>
              </a:rPr>
              <a:t>作业条件</a:t>
            </a:r>
            <a:r>
              <a:rPr lang="en-US" altLang="zh-CN" sz="2000" b="1" dirty="0">
                <a:latin typeface="黑体" panose="02010609060101010101" pitchFamily="49" charset="-122"/>
                <a:ea typeface="黑体" panose="02010609060101010101" pitchFamily="49" charset="-122"/>
                <a:cs typeface="Times New Roman" panose="02020603050405020304" pitchFamily="18" charset="0"/>
              </a:rPr>
              <a:t>4</a:t>
            </a:r>
            <a:r>
              <a:rPr lang="zh-CN" altLang="en-US" sz="2000" b="1" dirty="0">
                <a:latin typeface="黑体" panose="02010609060101010101" pitchFamily="49" charset="-122"/>
                <a:ea typeface="黑体" panose="02010609060101010101" pitchFamily="49" charset="-122"/>
                <a:cs typeface="Times New Roman" panose="02020603050405020304" pitchFamily="18" charset="0"/>
              </a:rPr>
              <a:t>个要求：</a:t>
            </a:r>
            <a:endParaRPr lang="zh-CN" altLang="en-US" sz="2000" b="1" dirty="0">
              <a:latin typeface="黑体" panose="02010609060101010101" pitchFamily="49" charset="-122"/>
              <a:ea typeface="黑体" panose="02010609060101010101" pitchFamily="49" charset="-122"/>
              <a:cs typeface="Times New Roman" panose="02020603050405020304" pitchFamily="18" charset="0"/>
            </a:endParaRPr>
          </a:p>
          <a:p>
            <a:endParaRPr lang="zh-CN" altLang="en-US" sz="2000" b="1" dirty="0">
              <a:latin typeface="仿宋_GB2312" pitchFamily="49" charset="-122"/>
              <a:ea typeface="仿宋_GB2312" pitchFamily="49" charset="-122"/>
              <a:cs typeface="Times New Roman" panose="02020603050405020304" pitchFamily="18" charset="0"/>
            </a:endParaRPr>
          </a:p>
          <a:p>
            <a:r>
              <a:rPr lang="zh-CN" altLang="en-US" sz="2000" b="1" dirty="0">
                <a:latin typeface="仿宋_GB2312" pitchFamily="49" charset="-122"/>
                <a:ea typeface="仿宋_GB2312" pitchFamily="49" charset="-122"/>
                <a:cs typeface="Times New Roman" panose="02020603050405020304" pitchFamily="18" charset="0"/>
              </a:rPr>
              <a:t>农艺条件：小麦宜处于蜡熟末期至完熟期，不倒伏，产量高于当地平均产量水平；收割后割茬高度应符合当地农艺要求（由县级农业农村部门提出）。</a:t>
            </a:r>
            <a:endParaRPr lang="zh-CN" altLang="en-US" sz="2000" b="1" dirty="0">
              <a:latin typeface="仿宋_GB2312" pitchFamily="49" charset="-122"/>
              <a:ea typeface="仿宋_GB2312" pitchFamily="49" charset="-122"/>
              <a:cs typeface="Times New Roman" panose="02020603050405020304" pitchFamily="18" charset="0"/>
            </a:endParaRPr>
          </a:p>
          <a:p>
            <a:endParaRPr lang="zh-CN" altLang="en-US" sz="2000" b="1" dirty="0">
              <a:latin typeface="仿宋_GB2312" pitchFamily="49" charset="-122"/>
              <a:ea typeface="仿宋_GB2312" pitchFamily="49" charset="-122"/>
              <a:cs typeface="Times New Roman" panose="02020603050405020304" pitchFamily="18" charset="0"/>
            </a:endParaRPr>
          </a:p>
          <a:p>
            <a:r>
              <a:rPr lang="zh-CN" altLang="en-US" sz="2000" b="1" dirty="0">
                <a:latin typeface="仿宋_GB2312" pitchFamily="49" charset="-122"/>
                <a:ea typeface="仿宋_GB2312" pitchFamily="49" charset="-122"/>
                <a:cs typeface="Times New Roman" panose="02020603050405020304" pitchFamily="18" charset="0"/>
              </a:rPr>
              <a:t>地块条件：地块相对集中连片（</a:t>
            </a:r>
            <a:r>
              <a:rPr lang="en-US" altLang="zh-CN" sz="2000" b="1" dirty="0">
                <a:latin typeface="仿宋_GB2312" pitchFamily="49" charset="-122"/>
                <a:ea typeface="仿宋_GB2312" pitchFamily="49" charset="-122"/>
                <a:cs typeface="Times New Roman" panose="02020603050405020304" pitchFamily="18" charset="0"/>
              </a:rPr>
              <a:t>20</a:t>
            </a:r>
            <a:r>
              <a:rPr lang="zh-CN" altLang="en-US" sz="2000" b="1" dirty="0">
                <a:latin typeface="仿宋_GB2312" pitchFamily="49" charset="-122"/>
                <a:ea typeface="仿宋_GB2312" pitchFamily="49" charset="-122"/>
                <a:cs typeface="Times New Roman" panose="02020603050405020304" pitchFamily="18" charset="0"/>
              </a:rPr>
              <a:t>分钟作业时间内不需要进行地块转移），地势平坦，非坡地，地块内电线杆、坟头等障碍物较少。</a:t>
            </a:r>
            <a:endParaRPr lang="zh-CN" altLang="en-US" sz="2000" b="1" dirty="0">
              <a:latin typeface="仿宋_GB2312" pitchFamily="49" charset="-122"/>
              <a:ea typeface="仿宋_GB2312" pitchFamily="49" charset="-122"/>
              <a:cs typeface="Times New Roman" panose="02020603050405020304" pitchFamily="18" charset="0"/>
            </a:endParaRPr>
          </a:p>
          <a:p>
            <a:endParaRPr lang="zh-CN" altLang="en-US" sz="2000" b="1" dirty="0">
              <a:latin typeface="仿宋_GB2312" pitchFamily="49" charset="-122"/>
              <a:ea typeface="仿宋_GB2312" pitchFamily="49" charset="-122"/>
              <a:cs typeface="Times New Roman" panose="02020603050405020304" pitchFamily="18" charset="0"/>
            </a:endParaRPr>
          </a:p>
          <a:p>
            <a:r>
              <a:rPr lang="zh-CN" altLang="en-US" sz="2000" b="1" dirty="0">
                <a:latin typeface="仿宋_GB2312" pitchFamily="49" charset="-122"/>
                <a:ea typeface="仿宋_GB2312" pitchFamily="49" charset="-122"/>
                <a:cs typeface="Times New Roman" panose="02020603050405020304" pitchFamily="18" charset="0"/>
              </a:rPr>
              <a:t>环境条件：不应在雨天或雨后收割，风力应小于</a:t>
            </a:r>
            <a:r>
              <a:rPr lang="en-US" altLang="zh-CN" sz="2000" b="1" dirty="0">
                <a:latin typeface="仿宋_GB2312" pitchFamily="49" charset="-122"/>
                <a:ea typeface="仿宋_GB2312" pitchFamily="49" charset="-122"/>
                <a:cs typeface="Times New Roman" panose="02020603050405020304" pitchFamily="18" charset="0"/>
              </a:rPr>
              <a:t>5</a:t>
            </a:r>
            <a:r>
              <a:rPr lang="zh-CN" altLang="en-US" sz="2000" b="1" dirty="0">
                <a:latin typeface="仿宋_GB2312" pitchFamily="49" charset="-122"/>
                <a:ea typeface="仿宋_GB2312" pitchFamily="49" charset="-122"/>
                <a:cs typeface="Times New Roman" panose="02020603050405020304" pitchFamily="18" charset="0"/>
              </a:rPr>
              <a:t>级，应在露水消散后作业。</a:t>
            </a:r>
            <a:endParaRPr lang="zh-CN" altLang="en-US" sz="2000" b="1" dirty="0">
              <a:latin typeface="仿宋_GB2312" pitchFamily="49" charset="-122"/>
              <a:ea typeface="仿宋_GB2312" pitchFamily="49" charset="-122"/>
              <a:cs typeface="Times New Roman" panose="02020603050405020304" pitchFamily="18" charset="0"/>
            </a:endParaRPr>
          </a:p>
          <a:p>
            <a:endParaRPr lang="zh-CN" altLang="en-US" sz="2000" b="1" dirty="0">
              <a:latin typeface="仿宋_GB2312" pitchFamily="49" charset="-122"/>
              <a:ea typeface="仿宋_GB2312" pitchFamily="49" charset="-122"/>
              <a:cs typeface="Times New Roman" panose="02020603050405020304" pitchFamily="18" charset="0"/>
            </a:endParaRPr>
          </a:p>
          <a:p>
            <a:r>
              <a:rPr lang="zh-CN" altLang="en-US" sz="2000" b="1" dirty="0">
                <a:latin typeface="仿宋_GB2312" pitchFamily="49" charset="-122"/>
                <a:ea typeface="仿宋_GB2312" pitchFamily="49" charset="-122"/>
                <a:cs typeface="Times New Roman" panose="02020603050405020304" pitchFamily="18" charset="0"/>
              </a:rPr>
              <a:t>机具条件：机具应提前进行检查和保养，做好机具调试，可在临近地块进行试割，确保机具达到正常作业状态。收获作业时，联合收割机应处于</a:t>
            </a:r>
            <a:r>
              <a:rPr lang="zh-CN" altLang="en-US" sz="2000" b="1" dirty="0">
                <a:solidFill>
                  <a:srgbClr val="FF0000"/>
                </a:solidFill>
                <a:latin typeface="仿宋_GB2312" pitchFamily="49" charset="-122"/>
                <a:ea typeface="仿宋_GB2312" pitchFamily="49" charset="-122"/>
                <a:cs typeface="Times New Roman" panose="02020603050405020304" pitchFamily="18" charset="0"/>
              </a:rPr>
              <a:t>收获作业标准档位</a:t>
            </a:r>
            <a:r>
              <a:rPr lang="zh-CN" altLang="en-US" sz="2000" b="1" dirty="0">
                <a:latin typeface="仿宋_GB2312" pitchFamily="49" charset="-122"/>
                <a:ea typeface="仿宋_GB2312" pitchFamily="49" charset="-122"/>
                <a:cs typeface="Times New Roman" panose="02020603050405020304" pitchFamily="18" charset="0"/>
              </a:rPr>
              <a:t>，以</a:t>
            </a:r>
            <a:r>
              <a:rPr lang="zh-CN" altLang="en-US" sz="2000" b="1" dirty="0">
                <a:solidFill>
                  <a:srgbClr val="FF0000"/>
                </a:solidFill>
                <a:latin typeface="仿宋_GB2312" pitchFamily="49" charset="-122"/>
                <a:ea typeface="仿宋_GB2312" pitchFamily="49" charset="-122"/>
                <a:cs typeface="Times New Roman" panose="02020603050405020304" pitchFamily="18" charset="0"/>
              </a:rPr>
              <a:t>正常的作业速度</a:t>
            </a:r>
            <a:r>
              <a:rPr lang="zh-CN" altLang="en-US" sz="2000" b="1" dirty="0">
                <a:latin typeface="仿宋_GB2312" pitchFamily="49" charset="-122"/>
                <a:ea typeface="仿宋_GB2312" pitchFamily="49" charset="-122"/>
                <a:cs typeface="Times New Roman" panose="02020603050405020304" pitchFamily="18" charset="0"/>
              </a:rPr>
              <a:t>作业。</a:t>
            </a:r>
            <a:endParaRPr lang="zh-CN" altLang="en-US" sz="2000" b="1" dirty="0">
              <a:latin typeface="仿宋_GB2312" pitchFamily="49" charset="-122"/>
              <a:ea typeface="仿宋_GB2312" pitchFamily="49"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（二）谷物（小麦）</a:t>
            </a:r>
            <a:r>
              <a:rPr lang="zh-CN" altLang="en-US" sz="3200" b="1" dirty="0" smtClean="0">
                <a:solidFill>
                  <a:srgbClr val="8C7244"/>
                </a:solidFill>
                <a:effectLst>
                  <a:outerShdw blurRad="38100" dist="38100" dir="2700000" algn="tl">
                    <a:srgbClr val="000000">
                      <a:alpha val="43137"/>
                    </a:srgbClr>
                  </a:outerShdw>
                </a:effectLst>
                <a:latin typeface="Impact" panose="020B0806030902050204" pitchFamily="34" charset="0"/>
              </a:rPr>
              <a:t>联合收割机收获</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244600" y="2247900"/>
            <a:ext cx="10708005" cy="45256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7"/>
          <p:cNvSpPr txBox="1"/>
          <p:nvPr/>
        </p:nvSpPr>
        <p:spPr>
          <a:xfrm>
            <a:off x="1507490" y="2322830"/>
            <a:ext cx="10055860" cy="3815715"/>
          </a:xfrm>
          <a:prstGeom prst="rect">
            <a:avLst/>
          </a:prstGeom>
          <a:noFill/>
        </p:spPr>
        <p:txBody>
          <a:bodyPr wrap="square">
            <a:noAutofit/>
          </a:bodyPr>
          <a:lstStyle/>
          <a:p>
            <a:r>
              <a:rPr lang="zh-CN" altLang="en-US" sz="2400" b="1" dirty="0">
                <a:latin typeface="黑体" panose="02010609060101010101" pitchFamily="49" charset="-122"/>
                <a:ea typeface="黑体" panose="02010609060101010101" pitchFamily="49" charset="-122"/>
                <a:cs typeface="Times New Roman" panose="02020603050405020304" pitchFamily="18" charset="0"/>
              </a:rPr>
              <a:t>作业条件判定</a:t>
            </a:r>
            <a:r>
              <a:rPr lang="zh-CN" altLang="en-US" sz="2400" b="1" dirty="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400" b="1" dirty="0" smtClean="0">
              <a:latin typeface="黑体" panose="02010609060101010101" pitchFamily="49" charset="-122"/>
              <a:ea typeface="黑体" panose="02010609060101010101" pitchFamily="49" charset="-122"/>
              <a:cs typeface="Times New Roman" panose="02020603050405020304" pitchFamily="18" charset="0"/>
            </a:endParaRPr>
          </a:p>
          <a:p>
            <a:endParaRPr lang="zh-CN" altLang="en-US" sz="2400" b="1" dirty="0">
              <a:latin typeface="黑体" panose="02010609060101010101" pitchFamily="49" charset="-122"/>
              <a:ea typeface="黑体" panose="02010609060101010101" pitchFamily="49" charset="-122"/>
              <a:cs typeface="Times New Roman" panose="02020603050405020304" pitchFamily="18" charset="0"/>
            </a:endParaRPr>
          </a:p>
          <a:p>
            <a:r>
              <a:rPr lang="zh-CN" altLang="en-US" sz="2400" b="1" dirty="0">
                <a:latin typeface="仿宋_GB2312" pitchFamily="49" charset="-122"/>
                <a:ea typeface="仿宋_GB2312" pitchFamily="49" charset="-122"/>
                <a:cs typeface="Times New Roman" panose="02020603050405020304" pitchFamily="18" charset="0"/>
              </a:rPr>
              <a:t>    按照上文判定农艺条件、地块条件、环境条件和机具条件等是否符合，符合条件的作为标准工况进行评测，按照下文测定方法进行测评。 不符合标准工况条件，如地块坡度大，小麦过熟或倒伏，雨天或露水等特殊条件，</a:t>
            </a:r>
            <a:r>
              <a:rPr lang="zh-CN" altLang="en-US" sz="2400" b="1" dirty="0">
                <a:solidFill>
                  <a:srgbClr val="FF0000"/>
                </a:solidFill>
                <a:latin typeface="仿宋_GB2312" pitchFamily="49" charset="-122"/>
                <a:ea typeface="仿宋_GB2312" pitchFamily="49" charset="-122"/>
                <a:cs typeface="Times New Roman" panose="02020603050405020304" pitchFamily="18" charset="0"/>
              </a:rPr>
              <a:t>鼓励机手自愿挑战</a:t>
            </a:r>
            <a:r>
              <a:rPr lang="zh-CN" altLang="en-US" sz="2400" b="1" dirty="0">
                <a:latin typeface="仿宋_GB2312" pitchFamily="49" charset="-122"/>
                <a:ea typeface="仿宋_GB2312" pitchFamily="49" charset="-122"/>
                <a:cs typeface="Times New Roman" panose="02020603050405020304" pitchFamily="18" charset="0"/>
              </a:rPr>
              <a:t>，参照下文测定方法进行测评</a:t>
            </a:r>
            <a:r>
              <a:rPr lang="zh-CN" altLang="en-US" sz="1800" b="1" dirty="0">
                <a:latin typeface="仿宋_GB2312" pitchFamily="49" charset="-122"/>
                <a:ea typeface="仿宋_GB2312" pitchFamily="49" charset="-122"/>
                <a:cs typeface="Times New Roman" panose="02020603050405020304" pitchFamily="18" charset="0"/>
              </a:rPr>
              <a:t>。</a:t>
            </a:r>
            <a:endParaRPr lang="zh-CN" altLang="en-US" sz="1800" b="1" dirty="0">
              <a:latin typeface="仿宋_GB2312" pitchFamily="49" charset="-122"/>
              <a:ea typeface="仿宋_GB2312" pitchFamily="49"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（二）谷物（小麦）</a:t>
            </a:r>
            <a:r>
              <a:rPr lang="zh-CN" altLang="en-US" sz="3200" b="1" dirty="0" smtClean="0">
                <a:solidFill>
                  <a:srgbClr val="8C7244"/>
                </a:solidFill>
                <a:effectLst>
                  <a:outerShdw blurRad="38100" dist="38100" dir="2700000" algn="tl">
                    <a:srgbClr val="000000">
                      <a:alpha val="43137"/>
                    </a:srgbClr>
                  </a:outerShdw>
                </a:effectLst>
                <a:latin typeface="Impact" panose="020B0806030902050204" pitchFamily="34" charset="0"/>
              </a:rPr>
              <a:t>联合收割机收获</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323975" y="2093595"/>
            <a:ext cx="10406380" cy="474281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1656715" y="2093595"/>
            <a:ext cx="10173335" cy="4182745"/>
          </a:xfrm>
          <a:prstGeom prst="rect">
            <a:avLst/>
          </a:prstGeom>
          <a:noFill/>
        </p:spPr>
        <p:txBody>
          <a:bodyPr wrap="square">
            <a:noAutofit/>
          </a:bodyPr>
          <a:lstStyle/>
          <a:p>
            <a:r>
              <a:rPr lang="zh-CN" altLang="en-US" sz="2100" b="1" dirty="0">
                <a:latin typeface="黑体" panose="02010609060101010101" pitchFamily="49" charset="-122"/>
                <a:ea typeface="黑体" panose="02010609060101010101" pitchFamily="49" charset="-122"/>
                <a:cs typeface="Times New Roman" panose="02020603050405020304" pitchFamily="18" charset="0"/>
              </a:rPr>
              <a:t>测定方法：</a:t>
            </a:r>
            <a:endParaRPr lang="zh-CN" altLang="en-US" sz="2100" b="1" dirty="0">
              <a:latin typeface="黑体" panose="02010609060101010101" pitchFamily="49" charset="-122"/>
              <a:ea typeface="黑体" panose="02010609060101010101" pitchFamily="49" charset="-122"/>
              <a:cs typeface="Times New Roman" panose="02020603050405020304" pitchFamily="18" charset="0"/>
            </a:endParaRPr>
          </a:p>
          <a:p>
            <a:r>
              <a:rPr lang="en-US" altLang="zh-CN" b="1" dirty="0" smtClean="0">
                <a:latin typeface="仿宋_GB2312" pitchFamily="49" charset="-122"/>
                <a:ea typeface="仿宋_GB2312" pitchFamily="49" charset="-122"/>
                <a:cs typeface="Times New Roman" panose="02020603050405020304" pitchFamily="18" charset="0"/>
              </a:rPr>
              <a:t>1</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进行</a:t>
            </a:r>
            <a:r>
              <a:rPr lang="en-US" altLang="zh-CN" b="1" dirty="0">
                <a:latin typeface="仿宋_GB2312" pitchFamily="49" charset="-122"/>
                <a:ea typeface="仿宋_GB2312" pitchFamily="49" charset="-122"/>
                <a:cs typeface="Times New Roman" panose="02020603050405020304" pitchFamily="18" charset="0"/>
              </a:rPr>
              <a:t>20</a:t>
            </a:r>
            <a:r>
              <a:rPr lang="zh-CN" altLang="en-US" b="1" dirty="0">
                <a:latin typeface="仿宋_GB2312" pitchFamily="49" charset="-122"/>
                <a:ea typeface="仿宋_GB2312" pitchFamily="49" charset="-122"/>
                <a:cs typeface="Times New Roman" panose="02020603050405020304" pitchFamily="18" charset="0"/>
              </a:rPr>
              <a:t>分钟收获作业，使用测亩仪测其面积，记录作业面积。</a:t>
            </a:r>
            <a:endParaRPr lang="zh-CN" altLang="en-US" b="1" dirty="0">
              <a:latin typeface="仿宋_GB2312" pitchFamily="49" charset="-122"/>
              <a:ea typeface="仿宋_GB2312" pitchFamily="49" charset="-122"/>
              <a:cs typeface="Times New Roman" panose="02020603050405020304" pitchFamily="18" charset="0"/>
            </a:endParaRPr>
          </a:p>
          <a:p>
            <a:r>
              <a:rPr lang="en-US" altLang="zh-CN" b="1" dirty="0">
                <a:latin typeface="仿宋_GB2312" pitchFamily="49" charset="-122"/>
                <a:ea typeface="仿宋_GB2312" pitchFamily="49" charset="-122"/>
                <a:cs typeface="Times New Roman" panose="02020603050405020304" pitchFamily="18" charset="0"/>
              </a:rPr>
              <a:t>2. </a:t>
            </a:r>
            <a:r>
              <a:rPr lang="zh-CN" altLang="en-US" b="1" dirty="0">
                <a:latin typeface="仿宋_GB2312" pitchFamily="49" charset="-122"/>
                <a:ea typeface="仿宋_GB2312" pitchFamily="49" charset="-122"/>
                <a:cs typeface="Times New Roman" panose="02020603050405020304" pitchFamily="18" charset="0"/>
              </a:rPr>
              <a:t>按照公式测算作业小时生产率</a:t>
            </a:r>
            <a:r>
              <a:rPr lang="zh-CN" altLang="en-US" b="1" dirty="0" smtClean="0">
                <a:latin typeface="仿宋_GB2312" pitchFamily="49" charset="-122"/>
                <a:ea typeface="仿宋_GB2312" pitchFamily="49" charset="-122"/>
                <a:cs typeface="Times New Roman" panose="02020603050405020304" pitchFamily="18" charset="0"/>
              </a:rPr>
              <a:t>。</a:t>
            </a:r>
            <a:endParaRPr lang="en-US" altLang="zh-CN" b="1" dirty="0" smtClean="0">
              <a:latin typeface="仿宋_GB2312" pitchFamily="49" charset="-122"/>
              <a:ea typeface="仿宋_GB2312" pitchFamily="49" charset="-122"/>
              <a:cs typeface="Times New Roman" panose="02020603050405020304" pitchFamily="18" charset="0"/>
            </a:endParaRPr>
          </a:p>
          <a:p>
            <a:endParaRPr lang="en-US" altLang="zh-CN" sz="2100" b="1" dirty="0">
              <a:latin typeface="仿宋_GB2312" pitchFamily="49" charset="-122"/>
              <a:ea typeface="仿宋_GB2312" pitchFamily="49" charset="-122"/>
              <a:cs typeface="Times New Roman" panose="02020603050405020304" pitchFamily="18" charset="0"/>
            </a:endParaRPr>
          </a:p>
          <a:p>
            <a:endParaRPr lang="zh-CN" altLang="en-US" sz="2100" b="1" dirty="0">
              <a:latin typeface="仿宋_GB2312" pitchFamily="49" charset="-122"/>
              <a:ea typeface="仿宋_GB2312" pitchFamily="49" charset="-122"/>
              <a:cs typeface="Times New Roman" panose="02020603050405020304" pitchFamily="18" charset="0"/>
            </a:endParaRPr>
          </a:p>
          <a:p>
            <a:r>
              <a:rPr lang="zh-CN" altLang="en-US" b="1" dirty="0" smtClean="0">
                <a:latin typeface="仿宋_GB2312" pitchFamily="49" charset="-122"/>
                <a:ea typeface="仿宋_GB2312" pitchFamily="49" charset="-122"/>
                <a:cs typeface="Times New Roman" panose="02020603050405020304" pitchFamily="18" charset="0"/>
              </a:rPr>
              <a:t>式</a:t>
            </a:r>
            <a:r>
              <a:rPr lang="zh-CN" altLang="en-US" b="1" dirty="0">
                <a:latin typeface="仿宋_GB2312" pitchFamily="49" charset="-122"/>
                <a:ea typeface="仿宋_GB2312" pitchFamily="49" charset="-122"/>
                <a:cs typeface="Times New Roman" panose="02020603050405020304" pitchFamily="18" charset="0"/>
              </a:rPr>
              <a:t>中： </a:t>
            </a:r>
            <a:r>
              <a:rPr lang="en-US" altLang="zh-CN" b="1" dirty="0" smtClean="0">
                <a:latin typeface="仿宋_GB2312" pitchFamily="49" charset="-122"/>
                <a:ea typeface="仿宋_GB2312" pitchFamily="49" charset="-122"/>
                <a:cs typeface="Times New Roman" panose="02020603050405020304" pitchFamily="18" charset="0"/>
              </a:rPr>
              <a:t>S—</a:t>
            </a:r>
            <a:r>
              <a:rPr lang="zh-CN" altLang="en-US" b="1" dirty="0">
                <a:latin typeface="仿宋_GB2312" pitchFamily="49" charset="-122"/>
                <a:ea typeface="仿宋_GB2312" pitchFamily="49" charset="-122"/>
                <a:cs typeface="Times New Roman" panose="02020603050405020304" pitchFamily="18" charset="0"/>
              </a:rPr>
              <a:t>实际收获作业面积，单位为：亩，由测亩仪直接测出</a:t>
            </a:r>
            <a:r>
              <a:rPr lang="zh-CN" altLang="en-US" b="1" dirty="0" smtClean="0">
                <a:latin typeface="仿宋_GB2312" pitchFamily="49" charset="-122"/>
                <a:ea typeface="仿宋_GB2312" pitchFamily="49" charset="-122"/>
                <a:cs typeface="Times New Roman" panose="02020603050405020304" pitchFamily="18" charset="0"/>
              </a:rPr>
              <a:t>；</a:t>
            </a:r>
            <a:endParaRPr lang="en-US" altLang="zh-CN" b="1" dirty="0" smtClean="0">
              <a:latin typeface="仿宋_GB2312" pitchFamily="49" charset="-122"/>
              <a:ea typeface="仿宋_GB2312" pitchFamily="49" charset="-122"/>
              <a:cs typeface="Times New Roman" panose="02020603050405020304" pitchFamily="18" charset="0"/>
            </a:endParaRPr>
          </a:p>
          <a:p>
            <a:r>
              <a:rPr lang="zh-CN" altLang="en-US" b="1" dirty="0" smtClean="0">
                <a:latin typeface="仿宋_GB2312" pitchFamily="49" charset="-122"/>
                <a:ea typeface="仿宋_GB2312" pitchFamily="49" charset="-122"/>
                <a:cs typeface="Times New Roman" panose="02020603050405020304" pitchFamily="18" charset="0"/>
              </a:rPr>
              <a:t>       </a:t>
            </a:r>
            <a:r>
              <a:rPr lang="en-US" altLang="zh-CN" b="1" dirty="0">
                <a:latin typeface="仿宋_GB2312" pitchFamily="49" charset="-122"/>
                <a:ea typeface="仿宋_GB2312" pitchFamily="49" charset="-122"/>
                <a:cs typeface="Times New Roman" panose="02020603050405020304" pitchFamily="18" charset="0"/>
              </a:rPr>
              <a:t>h</a:t>
            </a:r>
            <a:r>
              <a:rPr lang="en-US" altLang="zh-CN" b="1" dirty="0" smtClean="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作业时间，单位为：小时，本活动</a:t>
            </a:r>
            <a:r>
              <a:rPr lang="zh-CN" altLang="en-US" b="1" dirty="0" smtClean="0">
                <a:latin typeface="仿宋_GB2312" pitchFamily="49" charset="-122"/>
                <a:ea typeface="仿宋_GB2312" pitchFamily="49" charset="-122"/>
                <a:cs typeface="Times New Roman" panose="02020603050405020304" pitchFamily="18" charset="0"/>
              </a:rPr>
              <a:t>中 </a:t>
            </a:r>
            <a:r>
              <a:rPr lang="en-US" altLang="zh-CN" b="1" dirty="0" smtClean="0">
                <a:latin typeface="仿宋_GB2312" pitchFamily="49" charset="-122"/>
                <a:ea typeface="仿宋_GB2312" pitchFamily="49" charset="-122"/>
                <a:cs typeface="Times New Roman" panose="02020603050405020304" pitchFamily="18" charset="0"/>
              </a:rPr>
              <a:t>h=0.333</a:t>
            </a:r>
            <a:r>
              <a:rPr lang="zh-CN" altLang="en-US" b="1" dirty="0" smtClean="0">
                <a:latin typeface="仿宋_GB2312" pitchFamily="49" charset="-122"/>
                <a:ea typeface="仿宋_GB2312" pitchFamily="49" charset="-122"/>
                <a:cs typeface="Times New Roman" panose="02020603050405020304" pitchFamily="18" charset="0"/>
              </a:rPr>
              <a:t>；</a:t>
            </a:r>
            <a:endParaRPr lang="en-US" altLang="zh-CN" b="1" dirty="0" smtClean="0">
              <a:latin typeface="仿宋_GB2312" pitchFamily="49" charset="-122"/>
              <a:ea typeface="仿宋_GB2312" pitchFamily="49" charset="-122"/>
              <a:cs typeface="Times New Roman" panose="02020603050405020304" pitchFamily="18" charset="0"/>
            </a:endParaRPr>
          </a:p>
          <a:p>
            <a:r>
              <a:rPr lang="en-US" altLang="zh-CN" b="1" dirty="0">
                <a:latin typeface="仿宋_GB2312" pitchFamily="49" charset="-122"/>
                <a:ea typeface="仿宋_GB2312" pitchFamily="49" charset="-122"/>
                <a:cs typeface="Times New Roman" panose="02020603050405020304" pitchFamily="18" charset="0"/>
              </a:rPr>
              <a:t> </a:t>
            </a:r>
            <a:r>
              <a:rPr lang="en-US" altLang="zh-CN" b="1" dirty="0" smtClean="0">
                <a:latin typeface="仿宋_GB2312" pitchFamily="49" charset="-122"/>
                <a:ea typeface="仿宋_GB2312" pitchFamily="49" charset="-122"/>
                <a:cs typeface="Times New Roman" panose="02020603050405020304" pitchFamily="18" charset="0"/>
              </a:rPr>
              <a:t>      E—</a:t>
            </a:r>
            <a:r>
              <a:rPr lang="zh-CN" altLang="en-US" b="1" dirty="0">
                <a:latin typeface="仿宋_GB2312" pitchFamily="49" charset="-122"/>
                <a:ea typeface="仿宋_GB2312" pitchFamily="49" charset="-122"/>
                <a:cs typeface="Times New Roman" panose="02020603050405020304" pitchFamily="18" charset="0"/>
              </a:rPr>
              <a:t>作业小时生产率，单位为：亩</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小时。</a:t>
            </a:r>
            <a:endParaRPr lang="zh-CN" altLang="en-US" b="1" dirty="0">
              <a:latin typeface="仿宋_GB2312" pitchFamily="49" charset="-122"/>
              <a:ea typeface="仿宋_GB2312" pitchFamily="49" charset="-122"/>
              <a:cs typeface="Times New Roman" panose="02020603050405020304" pitchFamily="18" charset="0"/>
            </a:endParaRPr>
          </a:p>
          <a:p>
            <a:endParaRPr lang="en-US" altLang="zh-CN" b="1" dirty="0">
              <a:latin typeface="仿宋_GB2312" pitchFamily="49" charset="-122"/>
              <a:ea typeface="仿宋_GB2312" pitchFamily="49" charset="-122"/>
              <a:cs typeface="Times New Roman" panose="02020603050405020304" pitchFamily="18" charset="0"/>
            </a:endParaRPr>
          </a:p>
          <a:p>
            <a:r>
              <a:rPr lang="en-US" altLang="zh-CN" b="1" dirty="0">
                <a:latin typeface="仿宋_GB2312" pitchFamily="49" charset="-122"/>
                <a:ea typeface="仿宋_GB2312" pitchFamily="49" charset="-122"/>
                <a:cs typeface="Times New Roman" panose="02020603050405020304" pitchFamily="18" charset="0"/>
              </a:rPr>
              <a:t>3.</a:t>
            </a:r>
            <a:r>
              <a:rPr lang="zh-CN" altLang="en-US" b="1" dirty="0">
                <a:latin typeface="仿宋_GB2312" pitchFamily="49" charset="-122"/>
                <a:ea typeface="仿宋_GB2312" pitchFamily="49" charset="-122"/>
                <a:cs typeface="Times New Roman" panose="02020603050405020304" pitchFamily="18" charset="0"/>
              </a:rPr>
              <a:t>按照下列公式测算单位幅宽作业小时生产率。</a:t>
            </a:r>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 式中： </a:t>
            </a:r>
            <a:r>
              <a:rPr lang="zh-CN" altLang="en-US" b="1" dirty="0" smtClean="0">
                <a:latin typeface="仿宋_GB2312" pitchFamily="49" charset="-122"/>
                <a:ea typeface="仿宋_GB2312" pitchFamily="49" charset="-122"/>
                <a:cs typeface="Times New Roman" panose="02020603050405020304" pitchFamily="18" charset="0"/>
              </a:rPr>
              <a:t> </a:t>
            </a:r>
            <a:r>
              <a:rPr lang="en-US" altLang="zh-CN" b="1" dirty="0" smtClean="0">
                <a:latin typeface="仿宋_GB2312" pitchFamily="49" charset="-122"/>
                <a:ea typeface="仿宋_GB2312" pitchFamily="49" charset="-122"/>
                <a:cs typeface="Times New Roman" panose="02020603050405020304" pitchFamily="18" charset="0"/>
              </a:rPr>
              <a:t>L—</a:t>
            </a:r>
            <a:r>
              <a:rPr lang="zh-CN" altLang="en-US" b="1" dirty="0">
                <a:latin typeface="仿宋_GB2312" pitchFamily="49" charset="-122"/>
                <a:ea typeface="仿宋_GB2312" pitchFamily="49" charset="-122"/>
                <a:cs typeface="Times New Roman" panose="02020603050405020304" pitchFamily="18" charset="0"/>
              </a:rPr>
              <a:t>联合收割机工作幅宽，单位为：米； </a:t>
            </a:r>
            <a:endParaRPr lang="en-US" altLang="zh-CN" b="1" dirty="0" smtClean="0">
              <a:latin typeface="仿宋_GB2312" pitchFamily="49" charset="-122"/>
              <a:ea typeface="仿宋_GB2312" pitchFamily="49" charset="-122"/>
              <a:cs typeface="Times New Roman" panose="02020603050405020304" pitchFamily="18" charset="0"/>
            </a:endParaRPr>
          </a:p>
          <a:p>
            <a:r>
              <a:rPr lang="en-US" altLang="zh-CN" b="1" dirty="0">
                <a:latin typeface="仿宋_GB2312" pitchFamily="49" charset="-122"/>
                <a:ea typeface="仿宋_GB2312" pitchFamily="49" charset="-122"/>
                <a:cs typeface="Times New Roman" panose="02020603050405020304" pitchFamily="18" charset="0"/>
              </a:rPr>
              <a:t> </a:t>
            </a:r>
            <a:r>
              <a:rPr lang="en-US" altLang="zh-CN" b="1" dirty="0" smtClean="0">
                <a:latin typeface="仿宋_GB2312" pitchFamily="49" charset="-122"/>
                <a:ea typeface="仿宋_GB2312" pitchFamily="49" charset="-122"/>
                <a:cs typeface="Times New Roman" panose="02020603050405020304" pitchFamily="18" charset="0"/>
              </a:rPr>
              <a:t>       E</a:t>
            </a:r>
            <a:r>
              <a:rPr lang="en-US" altLang="zh-CN" b="1" baseline="-25000" dirty="0" smtClean="0">
                <a:latin typeface="仿宋_GB2312" pitchFamily="49" charset="-122"/>
                <a:ea typeface="仿宋_GB2312" pitchFamily="49" charset="-122"/>
                <a:cs typeface="Times New Roman" panose="02020603050405020304" pitchFamily="18" charset="0"/>
              </a:rPr>
              <a:t>L</a:t>
            </a:r>
            <a:r>
              <a:rPr lang="en-US" altLang="zh-CN" b="1" dirty="0" smtClean="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单位幅宽作业小时生产率，单位亩</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小时∙米。</a:t>
            </a:r>
            <a:endParaRPr lang="zh-CN" altLang="en-US" b="1" dirty="0">
              <a:latin typeface="仿宋_GB2312" pitchFamily="49" charset="-122"/>
              <a:ea typeface="仿宋_GB2312" pitchFamily="49" charset="-122"/>
              <a:cs typeface="Times New Roman" panose="02020603050405020304" pitchFamily="18" charset="0"/>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77690" y="2945963"/>
            <a:ext cx="542925"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05408" y="5039752"/>
            <a:ext cx="665162" cy="60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（二）谷物（小麦）</a:t>
            </a:r>
            <a:r>
              <a:rPr lang="zh-CN" altLang="en-US" sz="3200" b="1" dirty="0" smtClean="0">
                <a:solidFill>
                  <a:srgbClr val="8C7244"/>
                </a:solidFill>
                <a:effectLst>
                  <a:outerShdw blurRad="38100" dist="38100" dir="2700000" algn="tl">
                    <a:srgbClr val="000000">
                      <a:alpha val="43137"/>
                    </a:srgbClr>
                  </a:outerShdw>
                </a:effectLst>
                <a:latin typeface="Impact" panose="020B0806030902050204" pitchFamily="34" charset="0"/>
              </a:rPr>
              <a:t>联合收割机收获</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243965" y="2093595"/>
            <a:ext cx="10765790" cy="468693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1299210" y="2093595"/>
            <a:ext cx="10962640" cy="4292600"/>
          </a:xfrm>
          <a:prstGeom prst="rect">
            <a:avLst/>
          </a:prstGeom>
          <a:noFill/>
        </p:spPr>
        <p:txBody>
          <a:bodyPr wrap="square">
            <a:spAutoFit/>
          </a:bodyPr>
          <a:lstStyle/>
          <a:p>
            <a:r>
              <a:rPr lang="zh-CN" altLang="en-US" sz="2100" b="1" dirty="0">
                <a:latin typeface="黑体" panose="02010609060101010101" pitchFamily="49" charset="-122"/>
                <a:ea typeface="黑体" panose="02010609060101010101" pitchFamily="49" charset="-122"/>
                <a:cs typeface="Times New Roman" panose="02020603050405020304" pitchFamily="18" charset="0"/>
              </a:rPr>
              <a:t>测定方法：</a:t>
            </a:r>
            <a:endParaRPr lang="zh-CN" altLang="en-US" sz="2100" b="1" dirty="0">
              <a:latin typeface="黑体" panose="02010609060101010101" pitchFamily="49" charset="-122"/>
              <a:ea typeface="黑体" panose="02010609060101010101" pitchFamily="49" charset="-122"/>
              <a:cs typeface="Times New Roman" panose="02020603050405020304" pitchFamily="18" charset="0"/>
            </a:endParaRPr>
          </a:p>
          <a:p>
            <a:r>
              <a:rPr lang="en-US" altLang="zh-CN" b="1" dirty="0">
                <a:latin typeface="仿宋_GB2312" pitchFamily="49" charset="-122"/>
                <a:ea typeface="仿宋_GB2312" pitchFamily="49" charset="-122"/>
                <a:cs typeface="Times New Roman" panose="02020603050405020304" pitchFamily="18" charset="0"/>
              </a:rPr>
              <a:t>4.</a:t>
            </a:r>
            <a:r>
              <a:rPr lang="zh-CN" altLang="en-US" b="1" dirty="0">
                <a:latin typeface="仿宋_GB2312" pitchFamily="49" charset="-122"/>
                <a:ea typeface="仿宋_GB2312" pitchFamily="49" charset="-122"/>
                <a:cs typeface="Times New Roman" panose="02020603050405020304" pitchFamily="18" charset="0"/>
              </a:rPr>
              <a:t>收获作业后，在收割机稳定作业区域，往返两个行程内随机选取两个取样区，每个区域为沿联合收割机前进方向长度</a:t>
            </a:r>
            <a:r>
              <a:rPr lang="en-US" altLang="zh-CN" b="1" dirty="0">
                <a:latin typeface="仿宋_GB2312" pitchFamily="49" charset="-122"/>
                <a:ea typeface="仿宋_GB2312" pitchFamily="49" charset="-122"/>
                <a:cs typeface="Times New Roman" panose="02020603050405020304" pitchFamily="18" charset="0"/>
              </a:rPr>
              <a:t>0.5m</a:t>
            </a:r>
            <a:r>
              <a:rPr lang="zh-CN" altLang="en-US" b="1" dirty="0">
                <a:latin typeface="仿宋_GB2312" pitchFamily="49" charset="-122"/>
                <a:ea typeface="仿宋_GB2312" pitchFamily="49" charset="-122"/>
                <a:cs typeface="Times New Roman" panose="02020603050405020304" pitchFamily="18" charset="0"/>
              </a:rPr>
              <a:t>，宽为联合收割机机工作幅宽。</a:t>
            </a:r>
            <a:endParaRPr lang="zh-CN" altLang="en-US" b="1" dirty="0">
              <a:latin typeface="仿宋_GB2312" pitchFamily="49" charset="-122"/>
              <a:ea typeface="仿宋_GB2312" pitchFamily="49" charset="-122"/>
              <a:cs typeface="Times New Roman" panose="02020603050405020304" pitchFamily="18" charset="0"/>
            </a:endParaRPr>
          </a:p>
          <a:p>
            <a:r>
              <a:rPr lang="en-US" altLang="zh-CN" b="1" dirty="0">
                <a:latin typeface="仿宋_GB2312" pitchFamily="49" charset="-122"/>
                <a:ea typeface="仿宋_GB2312" pitchFamily="49" charset="-122"/>
                <a:cs typeface="Times New Roman" panose="02020603050405020304" pitchFamily="18" charset="0"/>
              </a:rPr>
              <a:t>5.</a:t>
            </a:r>
            <a:r>
              <a:rPr lang="zh-CN" altLang="en-US" b="1" dirty="0">
                <a:latin typeface="仿宋_GB2312" pitchFamily="49" charset="-122"/>
                <a:ea typeface="仿宋_GB2312" pitchFamily="49" charset="-122"/>
                <a:cs typeface="Times New Roman" panose="02020603050405020304" pitchFamily="18" charset="0"/>
              </a:rPr>
              <a:t>分别收集各取样区域内夹杂在秸秆和杂余内的籽粒、穗头（不含超出取样区域部分）上未脱净的籽粒和掉落在地面的籽粒，脱粒去杂后称其质量（忽略自然落粒），按照下列公示计算每个取样区的损失率。</a:t>
            </a:r>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式中：      </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第</a:t>
            </a:r>
            <a:r>
              <a:rPr lang="en-US" altLang="zh-CN" b="1" dirty="0">
                <a:latin typeface="仿宋_GB2312" pitchFamily="49" charset="-122"/>
                <a:ea typeface="仿宋_GB2312" pitchFamily="49" charset="-122"/>
                <a:cs typeface="Times New Roman" panose="02020603050405020304" pitchFamily="18" charset="0"/>
              </a:rPr>
              <a:t>i</a:t>
            </a:r>
            <a:r>
              <a:rPr lang="zh-CN" altLang="en-US" b="1" dirty="0">
                <a:latin typeface="仿宋_GB2312" pitchFamily="49" charset="-122"/>
                <a:ea typeface="仿宋_GB2312" pitchFamily="49" charset="-122"/>
                <a:cs typeface="Times New Roman" panose="02020603050405020304" pitchFamily="18" charset="0"/>
              </a:rPr>
              <a:t>个取样区损失率，单位为：</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 </a:t>
            </a:r>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            </a:t>
            </a:r>
            <a:r>
              <a:rPr lang="en-US" altLang="zh-CN" b="1" dirty="0" smtClean="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第</a:t>
            </a:r>
            <a:r>
              <a:rPr lang="en-US" altLang="zh-CN" b="1" dirty="0">
                <a:latin typeface="仿宋_GB2312" pitchFamily="49" charset="-122"/>
                <a:ea typeface="仿宋_GB2312" pitchFamily="49" charset="-122"/>
                <a:cs typeface="Times New Roman" panose="02020603050405020304" pitchFamily="18" charset="0"/>
              </a:rPr>
              <a:t>i</a:t>
            </a:r>
            <a:r>
              <a:rPr lang="zh-CN" altLang="en-US" b="1" dirty="0">
                <a:latin typeface="仿宋_GB2312" pitchFamily="49" charset="-122"/>
                <a:ea typeface="仿宋_GB2312" pitchFamily="49" charset="-122"/>
                <a:cs typeface="Times New Roman" panose="02020603050405020304" pitchFamily="18" charset="0"/>
              </a:rPr>
              <a:t>个取样区内小麦籽粒损失质量，单位为：克；</a:t>
            </a:r>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            </a:t>
            </a:r>
            <a:r>
              <a:rPr lang="en-US" altLang="zh-CN" b="1" dirty="0" smtClean="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单位面积小麦籽粒产量，单位为：千克</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亩</a:t>
            </a:r>
            <a:r>
              <a:rPr lang="zh-CN" altLang="en-US" b="1" dirty="0" smtClean="0">
                <a:latin typeface="仿宋_GB2312" pitchFamily="49" charset="-122"/>
                <a:ea typeface="仿宋_GB2312" pitchFamily="49" charset="-122"/>
                <a:cs typeface="Times New Roman" panose="02020603050405020304" pitchFamily="18" charset="0"/>
              </a:rPr>
              <a:t>。</a:t>
            </a:r>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solidFill>
                  <a:srgbClr val="C00000"/>
                </a:solidFill>
                <a:latin typeface="仿宋_GB2312" pitchFamily="49" charset="-122"/>
                <a:ea typeface="仿宋_GB2312" pitchFamily="49" charset="-122"/>
                <a:cs typeface="Times New Roman" panose="02020603050405020304" pitchFamily="18" charset="0"/>
              </a:rPr>
              <a:t>上面公式实际是每平方米小麦籽粒损失质量（单位为克）与每平方米小麦籽粒产量相除得到的；</a:t>
            </a:r>
            <a:endParaRPr lang="zh-CN" altLang="en-US" b="1" dirty="0">
              <a:solidFill>
                <a:srgbClr val="C00000"/>
              </a:solidFill>
              <a:latin typeface="仿宋_GB2312" pitchFamily="49" charset="-122"/>
              <a:ea typeface="仿宋_GB2312" pitchFamily="49" charset="-122"/>
              <a:cs typeface="Times New Roman" panose="02020603050405020304" pitchFamily="18" charset="0"/>
            </a:endParaRPr>
          </a:p>
          <a:p>
            <a:r>
              <a:rPr lang="zh-CN" altLang="en-US" b="1" dirty="0">
                <a:solidFill>
                  <a:srgbClr val="C00000"/>
                </a:solidFill>
                <a:latin typeface="仿宋_GB2312" pitchFamily="49" charset="-122"/>
                <a:ea typeface="仿宋_GB2312" pitchFamily="49" charset="-122"/>
                <a:cs typeface="Times New Roman" panose="02020603050405020304" pitchFamily="18" charset="0"/>
              </a:rPr>
              <a:t>每平方米小麦籽粒损失质量（单位为克）</a:t>
            </a:r>
            <a:r>
              <a:rPr lang="en-US" altLang="zh-CN" b="1" dirty="0">
                <a:solidFill>
                  <a:srgbClr val="C00000"/>
                </a:solidFill>
                <a:latin typeface="仿宋_GB2312" pitchFamily="49" charset="-122"/>
                <a:ea typeface="仿宋_GB2312" pitchFamily="49" charset="-122"/>
                <a:cs typeface="Times New Roman" panose="02020603050405020304" pitchFamily="18" charset="0"/>
              </a:rPr>
              <a:t>: W</a:t>
            </a:r>
            <a:r>
              <a:rPr lang="en-US" altLang="zh-CN" b="1" baseline="-25000" dirty="0">
                <a:solidFill>
                  <a:srgbClr val="C00000"/>
                </a:solidFill>
                <a:latin typeface="仿宋_GB2312" pitchFamily="49" charset="-122"/>
                <a:ea typeface="仿宋_GB2312" pitchFamily="49" charset="-122"/>
                <a:cs typeface="Times New Roman" panose="02020603050405020304" pitchFamily="18" charset="0"/>
              </a:rPr>
              <a:t>i </a:t>
            </a:r>
            <a:r>
              <a:rPr lang="en-US" altLang="zh-CN" b="1" dirty="0">
                <a:solidFill>
                  <a:srgbClr val="C00000"/>
                </a:solidFill>
                <a:latin typeface="仿宋_GB2312" pitchFamily="49" charset="-122"/>
                <a:ea typeface="仿宋_GB2312" pitchFamily="49" charset="-122"/>
                <a:cs typeface="Times New Roman" panose="02020603050405020304" pitchFamily="18" charset="0"/>
              </a:rPr>
              <a:t>/(L*0.5)</a:t>
            </a:r>
            <a:endParaRPr lang="en-US" altLang="zh-CN" b="1" dirty="0">
              <a:solidFill>
                <a:srgbClr val="C00000"/>
              </a:solidFill>
              <a:latin typeface="仿宋_GB2312" pitchFamily="49" charset="-122"/>
              <a:ea typeface="仿宋_GB2312" pitchFamily="49" charset="-122"/>
              <a:cs typeface="Times New Roman" panose="02020603050405020304" pitchFamily="18" charset="0"/>
            </a:endParaRPr>
          </a:p>
          <a:p>
            <a:r>
              <a:rPr lang="zh-CN" altLang="en-US" b="1" dirty="0">
                <a:solidFill>
                  <a:srgbClr val="C00000"/>
                </a:solidFill>
                <a:latin typeface="仿宋_GB2312" pitchFamily="49" charset="-122"/>
                <a:ea typeface="仿宋_GB2312" pitchFamily="49" charset="-122"/>
                <a:cs typeface="Times New Roman" panose="02020603050405020304" pitchFamily="18" charset="0"/>
              </a:rPr>
              <a:t>每平方米小麦产量（单位为克）</a:t>
            </a:r>
            <a:r>
              <a:rPr lang="en-US" altLang="zh-CN" b="1" dirty="0">
                <a:solidFill>
                  <a:srgbClr val="C00000"/>
                </a:solidFill>
                <a:latin typeface="仿宋_GB2312" pitchFamily="49" charset="-122"/>
                <a:ea typeface="仿宋_GB2312" pitchFamily="49" charset="-122"/>
                <a:cs typeface="Times New Roman" panose="02020603050405020304" pitchFamily="18" charset="0"/>
              </a:rPr>
              <a:t>:M/666.66*1000</a:t>
            </a:r>
            <a:endParaRPr lang="en-US" altLang="zh-CN" b="1" dirty="0">
              <a:solidFill>
                <a:srgbClr val="C00000"/>
              </a:solidFill>
              <a:latin typeface="仿宋_GB2312" pitchFamily="49" charset="-122"/>
              <a:ea typeface="仿宋_GB2312" pitchFamily="49" charset="-122"/>
              <a:cs typeface="Times New Roman" panose="02020603050405020304" pitchFamily="18" charset="0"/>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4792" y="3760308"/>
            <a:ext cx="2835275" cy="60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7327" y="4615073"/>
            <a:ext cx="200025"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16364" y="4895696"/>
            <a:ext cx="333375"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68752" y="5130916"/>
            <a:ext cx="228600"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（二）谷物（小麦）</a:t>
            </a:r>
            <a:r>
              <a:rPr lang="zh-CN" altLang="en-US" sz="3200" b="1" dirty="0" smtClean="0">
                <a:solidFill>
                  <a:srgbClr val="8C7244"/>
                </a:solidFill>
                <a:effectLst>
                  <a:outerShdw blurRad="38100" dist="38100" dir="2700000" algn="tl">
                    <a:srgbClr val="000000">
                      <a:alpha val="43137"/>
                    </a:srgbClr>
                  </a:outerShdw>
                </a:effectLst>
                <a:latin typeface="Impact" panose="020B0806030902050204" pitchFamily="34" charset="0"/>
              </a:rPr>
              <a:t>联合收割机收获</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795655" y="2093595"/>
            <a:ext cx="11466195" cy="468757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1100455" y="2163445"/>
            <a:ext cx="11296015" cy="4616450"/>
          </a:xfrm>
          <a:prstGeom prst="rect">
            <a:avLst/>
          </a:prstGeom>
          <a:noFill/>
        </p:spPr>
        <p:txBody>
          <a:bodyPr wrap="square">
            <a:noAutofit/>
          </a:bodyPr>
          <a:lstStyle/>
          <a:p>
            <a:r>
              <a:rPr lang="zh-CN" altLang="en-US" sz="2100" b="1" dirty="0">
                <a:latin typeface="黑体" panose="02010609060101010101" pitchFamily="49" charset="-122"/>
                <a:ea typeface="黑体" panose="02010609060101010101" pitchFamily="49" charset="-122"/>
                <a:cs typeface="Times New Roman" panose="02020603050405020304" pitchFamily="18" charset="0"/>
              </a:rPr>
              <a:t>测定方法：</a:t>
            </a:r>
            <a:endParaRPr lang="zh-CN" altLang="en-US" sz="2100" b="1" dirty="0">
              <a:latin typeface="黑体" panose="02010609060101010101" pitchFamily="49" charset="-122"/>
              <a:ea typeface="黑体" panose="02010609060101010101" pitchFamily="49" charset="-122"/>
              <a:cs typeface="Times New Roman" panose="02020603050405020304" pitchFamily="18" charset="0"/>
            </a:endParaRPr>
          </a:p>
          <a:p>
            <a:r>
              <a:rPr lang="en-US" altLang="zh-CN" b="1" dirty="0">
                <a:latin typeface="仿宋_GB2312" pitchFamily="49" charset="-122"/>
                <a:ea typeface="仿宋_GB2312" pitchFamily="49" charset="-122"/>
                <a:cs typeface="Times New Roman" panose="02020603050405020304" pitchFamily="18" charset="0"/>
              </a:rPr>
              <a:t>6.</a:t>
            </a:r>
            <a:r>
              <a:rPr lang="zh-CN" altLang="en-US" b="1" dirty="0">
                <a:latin typeface="仿宋_GB2312" pitchFamily="49" charset="-122"/>
                <a:ea typeface="仿宋_GB2312" pitchFamily="49" charset="-122"/>
                <a:cs typeface="Times New Roman" panose="02020603050405020304" pitchFamily="18" charset="0"/>
              </a:rPr>
              <a:t>因测定时间和条件有限，本次活动中，以近三年当地（县级行政区划）小麦平均亩产量代替单位面积小麦籽粒产量，数据由当地农业农村局在活动测评开始前提供给专家小组；因在蜡熟末期至完熟期收获，小麦自然落粒非常少，本次活动忽略自然落粒影响。</a:t>
            </a:r>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    实际也可以用现场测产得到小麦平均亩产量代替单位面积小麦籽粒产量。</a:t>
            </a:r>
            <a:endParaRPr lang="zh-CN" altLang="en-US" b="1" dirty="0">
              <a:latin typeface="仿宋_GB2312" pitchFamily="49" charset="-122"/>
              <a:ea typeface="仿宋_GB2312" pitchFamily="49" charset="-122"/>
              <a:cs typeface="Times New Roman" panose="02020603050405020304" pitchFamily="18" charset="0"/>
            </a:endParaRPr>
          </a:p>
          <a:p>
            <a:endParaRPr lang="en-US" altLang="zh-CN" b="1" dirty="0">
              <a:latin typeface="仿宋_GB2312" pitchFamily="49" charset="-122"/>
              <a:ea typeface="仿宋_GB2312" pitchFamily="49" charset="-122"/>
              <a:cs typeface="Times New Roman" panose="02020603050405020304" pitchFamily="18" charset="0"/>
            </a:endParaRPr>
          </a:p>
          <a:p>
            <a:r>
              <a:rPr lang="en-US" altLang="zh-CN" b="1" dirty="0">
                <a:latin typeface="仿宋_GB2312" pitchFamily="49" charset="-122"/>
                <a:ea typeface="仿宋_GB2312" pitchFamily="49" charset="-122"/>
                <a:cs typeface="Times New Roman" panose="02020603050405020304" pitchFamily="18" charset="0"/>
              </a:rPr>
              <a:t>7. </a:t>
            </a:r>
            <a:r>
              <a:rPr lang="zh-CN" altLang="en-US" b="1" dirty="0">
                <a:latin typeface="仿宋_GB2312" pitchFamily="49" charset="-122"/>
                <a:ea typeface="仿宋_GB2312" pitchFamily="49" charset="-122"/>
                <a:cs typeface="Times New Roman" panose="02020603050405020304" pitchFamily="18" charset="0"/>
              </a:rPr>
              <a:t>计算平均损失率。</a:t>
            </a:r>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 式中： </a:t>
            </a:r>
            <a:r>
              <a:rPr lang="en-US" altLang="zh-CN" b="1" dirty="0">
                <a:latin typeface="仿宋_GB2312" pitchFamily="49" charset="-122"/>
                <a:ea typeface="仿宋_GB2312" pitchFamily="49" charset="-122"/>
                <a:cs typeface="Times New Roman" panose="02020603050405020304" pitchFamily="18" charset="0"/>
              </a:rPr>
              <a:t>S—</a:t>
            </a:r>
            <a:r>
              <a:rPr lang="zh-CN" altLang="en-US" b="1" dirty="0">
                <a:latin typeface="仿宋_GB2312" pitchFamily="49" charset="-122"/>
                <a:ea typeface="仿宋_GB2312" pitchFamily="49" charset="-122"/>
                <a:cs typeface="Times New Roman" panose="02020603050405020304" pitchFamily="18" charset="0"/>
              </a:rPr>
              <a:t>平均损失率，单位为：</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a:t>
            </a:r>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       </a:t>
            </a:r>
            <a:r>
              <a:rPr lang="en-US" altLang="zh-CN" b="1" dirty="0" smtClean="0">
                <a:latin typeface="仿宋_GB2312" pitchFamily="49" charset="-122"/>
                <a:ea typeface="仿宋_GB2312" pitchFamily="49" charset="-122"/>
                <a:cs typeface="Times New Roman" panose="02020603050405020304" pitchFamily="18" charset="0"/>
              </a:rPr>
              <a:t>n</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取样点数量，单位为：个，本活动中</a:t>
            </a:r>
            <a:r>
              <a:rPr lang="en-US" altLang="zh-CN" b="1" dirty="0">
                <a:latin typeface="仿宋_GB2312" pitchFamily="49" charset="-122"/>
                <a:ea typeface="仿宋_GB2312" pitchFamily="49" charset="-122"/>
                <a:cs typeface="Times New Roman" panose="02020603050405020304" pitchFamily="18" charset="0"/>
              </a:rPr>
              <a:t>n =2</a:t>
            </a:r>
            <a:r>
              <a:rPr lang="zh-CN" altLang="en-US" b="1" dirty="0">
                <a:latin typeface="仿宋_GB2312" pitchFamily="49" charset="-122"/>
                <a:ea typeface="仿宋_GB2312" pitchFamily="49" charset="-122"/>
                <a:cs typeface="Times New Roman" panose="02020603050405020304" pitchFamily="18" charset="0"/>
              </a:rPr>
              <a:t>。</a:t>
            </a:r>
            <a:endParaRPr lang="zh-CN" altLang="en-US" b="1" dirty="0">
              <a:latin typeface="仿宋_GB2312" pitchFamily="49" charset="-122"/>
              <a:ea typeface="仿宋_GB2312" pitchFamily="49" charset="-122"/>
              <a:cs typeface="Times New Roman" panose="02020603050405020304" pitchFamily="18" charset="0"/>
            </a:endParaRPr>
          </a:p>
          <a:p>
            <a:endParaRPr lang="en-US" altLang="zh-CN" b="1" dirty="0">
              <a:latin typeface="仿宋_GB2312" pitchFamily="49" charset="-122"/>
              <a:ea typeface="仿宋_GB2312" pitchFamily="49" charset="-122"/>
              <a:cs typeface="Times New Roman" panose="02020603050405020304" pitchFamily="18" charset="0"/>
            </a:endParaRPr>
          </a:p>
          <a:p>
            <a:r>
              <a:rPr lang="en-US" altLang="zh-CN" b="1" dirty="0">
                <a:latin typeface="仿宋_GB2312" pitchFamily="49" charset="-122"/>
                <a:ea typeface="仿宋_GB2312" pitchFamily="49" charset="-122"/>
                <a:cs typeface="Times New Roman" panose="02020603050405020304" pitchFamily="18" charset="0"/>
              </a:rPr>
              <a:t>8.</a:t>
            </a:r>
            <a:r>
              <a:rPr lang="zh-CN" altLang="en-US" sz="1800" b="1" dirty="0">
                <a:latin typeface="仿宋_GB2312" pitchFamily="49" charset="-122"/>
                <a:ea typeface="仿宋_GB2312" pitchFamily="49" charset="-122"/>
                <a:cs typeface="Times New Roman" panose="02020603050405020304" pitchFamily="18" charset="0"/>
              </a:rPr>
              <a:t> </a:t>
            </a:r>
            <a:r>
              <a:rPr lang="zh-CN" altLang="en-US" sz="1800" b="1" dirty="0">
                <a:latin typeface="仿宋_GB2312" pitchFamily="49" charset="-122"/>
                <a:ea typeface="仿宋_GB2312" pitchFamily="49" charset="-122"/>
                <a:cs typeface="Times New Roman" panose="02020603050405020304" pitchFamily="18" charset="0"/>
                <a:sym typeface="+mn-ea"/>
              </a:rPr>
              <a:t>简易机收损失率估算方法</a:t>
            </a:r>
            <a:endParaRPr lang="en-US" altLang="zh-CN" b="1" dirty="0">
              <a:latin typeface="仿宋_GB2312" pitchFamily="49" charset="-122"/>
              <a:ea typeface="仿宋_GB2312" pitchFamily="49" charset="-122"/>
              <a:cs typeface="Times New Roman" panose="02020603050405020304" pitchFamily="18" charset="0"/>
            </a:endParaRPr>
          </a:p>
          <a:p>
            <a:pPr algn="l">
              <a:buClrTx/>
              <a:buSzTx/>
              <a:buFontTx/>
            </a:pPr>
            <a:r>
              <a:rPr lang="zh-CN" altLang="en-US" sz="1800" b="1" dirty="0">
                <a:latin typeface="仿宋_GB2312" pitchFamily="49" charset="-122"/>
                <a:ea typeface="仿宋_GB2312" pitchFamily="49" charset="-122"/>
                <a:cs typeface="Times New Roman" panose="02020603050405020304" pitchFamily="18" charset="0"/>
                <a:sym typeface="+mn-ea"/>
              </a:rPr>
              <a:t>以小麦为例，标准损失率&lt;1.2%，按亩产1000斤计，每亩损失小麦小于12斤；折算为每平方米小于247粒，一手掌面积小于</a:t>
            </a:r>
            <a:r>
              <a:rPr lang="en-US" altLang="zh-CN" sz="1800" b="1" dirty="0">
                <a:latin typeface="仿宋_GB2312" pitchFamily="49" charset="-122"/>
                <a:ea typeface="仿宋_GB2312" pitchFamily="49" charset="-122"/>
                <a:cs typeface="Times New Roman" panose="02020603050405020304" pitchFamily="18" charset="0"/>
                <a:sym typeface="+mn-ea"/>
              </a:rPr>
              <a:t>4</a:t>
            </a:r>
            <a:r>
              <a:rPr lang="zh-CN" altLang="en-US" sz="1800" b="1" dirty="0">
                <a:latin typeface="仿宋_GB2312" pitchFamily="49" charset="-122"/>
                <a:ea typeface="仿宋_GB2312" pitchFamily="49" charset="-122"/>
                <a:cs typeface="Times New Roman" panose="02020603050405020304" pitchFamily="18" charset="0"/>
                <a:sym typeface="+mn-ea"/>
              </a:rPr>
              <a:t>粒。实际产量与千斤亩产作为折算系数来推算各地田间损失情况。</a:t>
            </a:r>
            <a:endParaRPr lang="zh-CN" altLang="en-US" sz="1800" b="1" dirty="0">
              <a:latin typeface="仿宋_GB2312" pitchFamily="49" charset="-122"/>
              <a:ea typeface="仿宋_GB2312" pitchFamily="49" charset="-122"/>
              <a:cs typeface="Times New Roman" panose="02020603050405020304" pitchFamily="18" charset="0"/>
            </a:endParaRPr>
          </a:p>
          <a:p>
            <a:pPr algn="l">
              <a:buClrTx/>
              <a:buSzTx/>
              <a:buFontTx/>
            </a:pPr>
            <a:endParaRPr lang="zh-CN" altLang="en-US" sz="1800" b="1" dirty="0">
              <a:latin typeface="仿宋_GB2312" pitchFamily="49" charset="-122"/>
              <a:ea typeface="仿宋_GB2312" pitchFamily="49" charset="-122"/>
              <a:cs typeface="Times New Roman" panose="02020603050405020304" pitchFamily="18" charset="0"/>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6789" y="3904729"/>
            <a:ext cx="781050" cy="59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0705"/>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（三）玉米收获机损失率测定方法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926465" y="2093595"/>
            <a:ext cx="11335385" cy="46291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1292225" y="2260600"/>
            <a:ext cx="10969625" cy="3692525"/>
          </a:xfrm>
          <a:prstGeom prst="rect">
            <a:avLst/>
          </a:prstGeom>
          <a:noFill/>
        </p:spPr>
        <p:txBody>
          <a:bodyPr wrap="square">
            <a:spAutoFit/>
          </a:bodyPr>
          <a:lstStyle/>
          <a:p>
            <a:r>
              <a:rPr lang="zh-CN" altLang="en-US" b="1" dirty="0">
                <a:latin typeface="黑体" panose="02010609060101010101" pitchFamily="49" charset="-122"/>
                <a:ea typeface="黑体" panose="02010609060101010101" pitchFamily="49" charset="-122"/>
                <a:cs typeface="Times New Roman" panose="02020603050405020304" pitchFamily="18" charset="0"/>
              </a:rPr>
              <a:t>范围</a:t>
            </a:r>
            <a:r>
              <a:rPr lang="en-US" altLang="zh-CN" b="1" dirty="0">
                <a:latin typeface="黑体" panose="02010609060101010101" pitchFamily="49" charset="-122"/>
                <a:ea typeface="黑体" panose="02010609060101010101" pitchFamily="49" charset="-122"/>
                <a:cs typeface="Times New Roman" panose="02020603050405020304" pitchFamily="18" charset="0"/>
              </a:rPr>
              <a:t>:</a:t>
            </a:r>
            <a:endParaRPr lang="en-US" altLang="zh-CN" b="1" dirty="0">
              <a:latin typeface="黑体" panose="02010609060101010101" pitchFamily="49" charset="-122"/>
              <a:ea typeface="黑体" panose="02010609060101010101"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规定了玉米收获机（包括摘穗式玉米收获机、玉米籽粒联合收获机、穗茎兼收玉米收获机）损失率简易测定方法。仅适用于玉米收获作业后，损失率简易测定。</a:t>
            </a:r>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黑体" panose="02010609060101010101" pitchFamily="49" charset="-122"/>
              <a:ea typeface="黑体" panose="02010609060101010101" pitchFamily="49" charset="-122"/>
              <a:cs typeface="Times New Roman" panose="02020603050405020304" pitchFamily="18" charset="0"/>
            </a:endParaRPr>
          </a:p>
          <a:p>
            <a:r>
              <a:rPr lang="zh-CN" altLang="en-US" b="1" dirty="0">
                <a:latin typeface="黑体" panose="02010609060101010101" pitchFamily="49" charset="-122"/>
                <a:ea typeface="黑体" panose="02010609060101010101" pitchFamily="49" charset="-122"/>
                <a:cs typeface="Times New Roman" panose="02020603050405020304" pitchFamily="18" charset="0"/>
              </a:rPr>
              <a:t>依据标准</a:t>
            </a:r>
            <a:r>
              <a:rPr lang="en-US" altLang="zh-CN" b="1" dirty="0">
                <a:latin typeface="黑体" panose="02010609060101010101" pitchFamily="49" charset="-122"/>
                <a:ea typeface="黑体" panose="02010609060101010101" pitchFamily="49" charset="-122"/>
                <a:cs typeface="Times New Roman" panose="02020603050405020304" pitchFamily="18" charset="0"/>
              </a:rPr>
              <a:t>:</a:t>
            </a:r>
            <a:endParaRPr lang="en-US" altLang="zh-CN" b="1" dirty="0">
              <a:latin typeface="黑体" panose="02010609060101010101" pitchFamily="49" charset="-122"/>
              <a:ea typeface="黑体" panose="02010609060101010101" pitchFamily="49" charset="-122"/>
              <a:cs typeface="Times New Roman" panose="02020603050405020304" pitchFamily="18" charset="0"/>
            </a:endParaRPr>
          </a:p>
          <a:p>
            <a:r>
              <a:rPr lang="en-US" altLang="zh-CN" b="1" dirty="0">
                <a:latin typeface="仿宋_GB2312" pitchFamily="49" charset="-122"/>
                <a:ea typeface="仿宋_GB2312" pitchFamily="49" charset="-122"/>
                <a:cs typeface="Times New Roman" panose="02020603050405020304" pitchFamily="18" charset="0"/>
              </a:rPr>
              <a:t>GB/T 5262-2008  </a:t>
            </a:r>
            <a:r>
              <a:rPr lang="zh-CN" altLang="en-US" b="1" dirty="0">
                <a:latin typeface="仿宋_GB2312" pitchFamily="49" charset="-122"/>
                <a:ea typeface="仿宋_GB2312" pitchFamily="49" charset="-122"/>
                <a:cs typeface="Times New Roman" panose="02020603050405020304" pitchFamily="18" charset="0"/>
              </a:rPr>
              <a:t>农业机械试验条件 测定方法的一般规定</a:t>
            </a:r>
            <a:endParaRPr lang="zh-CN" altLang="en-US" b="1" dirty="0">
              <a:latin typeface="仿宋_GB2312" pitchFamily="49" charset="-122"/>
              <a:ea typeface="仿宋_GB2312" pitchFamily="49" charset="-122"/>
              <a:cs typeface="Times New Roman" panose="02020603050405020304" pitchFamily="18" charset="0"/>
            </a:endParaRPr>
          </a:p>
          <a:p>
            <a:r>
              <a:rPr lang="en-US" altLang="zh-CN" b="1" dirty="0">
                <a:latin typeface="仿宋_GB2312" pitchFamily="49" charset="-122"/>
                <a:ea typeface="仿宋_GB2312" pitchFamily="49" charset="-122"/>
                <a:cs typeface="Times New Roman" panose="02020603050405020304" pitchFamily="18" charset="0"/>
              </a:rPr>
              <a:t>GB/T 5667-2008  </a:t>
            </a:r>
            <a:r>
              <a:rPr lang="zh-CN" altLang="en-US" b="1" dirty="0">
                <a:latin typeface="仿宋_GB2312" pitchFamily="49" charset="-122"/>
                <a:ea typeface="仿宋_GB2312" pitchFamily="49" charset="-122"/>
                <a:cs typeface="Times New Roman" panose="02020603050405020304" pitchFamily="18" charset="0"/>
              </a:rPr>
              <a:t>农业机械 生产试验方法</a:t>
            </a:r>
            <a:endParaRPr lang="zh-CN" altLang="en-US" b="1" dirty="0">
              <a:latin typeface="仿宋_GB2312" pitchFamily="49" charset="-122"/>
              <a:ea typeface="仿宋_GB2312" pitchFamily="49" charset="-122"/>
              <a:cs typeface="Times New Roman" panose="02020603050405020304" pitchFamily="18" charset="0"/>
            </a:endParaRPr>
          </a:p>
          <a:p>
            <a:r>
              <a:rPr lang="en-US" altLang="zh-CN" b="1" dirty="0">
                <a:latin typeface="仿宋_GB2312" pitchFamily="49" charset="-122"/>
                <a:ea typeface="仿宋_GB2312" pitchFamily="49" charset="-122"/>
                <a:cs typeface="Times New Roman" panose="02020603050405020304" pitchFamily="18" charset="0"/>
              </a:rPr>
              <a:t>NY/T 1355-2007  </a:t>
            </a:r>
            <a:r>
              <a:rPr lang="zh-CN" altLang="en-US" b="1" dirty="0">
                <a:latin typeface="仿宋_GB2312" pitchFamily="49" charset="-122"/>
                <a:ea typeface="仿宋_GB2312" pitchFamily="49" charset="-122"/>
                <a:cs typeface="Times New Roman" panose="02020603050405020304" pitchFamily="18" charset="0"/>
              </a:rPr>
              <a:t>玉米收获机 作业质量</a:t>
            </a:r>
            <a:endParaRPr lang="zh-CN" altLang="en-US" b="1" dirty="0">
              <a:latin typeface="仿宋_GB2312" pitchFamily="49" charset="-122"/>
              <a:ea typeface="仿宋_GB2312" pitchFamily="49" charset="-122"/>
              <a:cs typeface="Times New Roman" panose="02020603050405020304" pitchFamily="18" charset="0"/>
            </a:endParaRPr>
          </a:p>
          <a:p>
            <a:r>
              <a:rPr lang="en-US" altLang="zh-CN" b="1" dirty="0">
                <a:latin typeface="仿宋_GB2312" pitchFamily="49" charset="-122"/>
                <a:ea typeface="仿宋_GB2312" pitchFamily="49" charset="-122"/>
                <a:cs typeface="Times New Roman" panose="02020603050405020304" pitchFamily="18" charset="0"/>
              </a:rPr>
              <a:t>NY/T 498-2013   </a:t>
            </a:r>
            <a:r>
              <a:rPr lang="zh-CN" altLang="en-US" b="1" dirty="0">
                <a:latin typeface="仿宋_GB2312" pitchFamily="49" charset="-122"/>
                <a:ea typeface="仿宋_GB2312" pitchFamily="49" charset="-122"/>
                <a:cs typeface="Times New Roman" panose="02020603050405020304" pitchFamily="18" charset="0"/>
              </a:rPr>
              <a:t>水稻联合收割机 作业质量</a:t>
            </a:r>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黑体" panose="02010609060101010101" pitchFamily="49" charset="-122"/>
              <a:ea typeface="黑体" panose="02010609060101010101" pitchFamily="49" charset="-122"/>
              <a:cs typeface="Times New Roman" panose="02020603050405020304" pitchFamily="18" charset="0"/>
            </a:endParaRPr>
          </a:p>
          <a:p>
            <a:r>
              <a:rPr lang="zh-CN" altLang="en-US" b="1" dirty="0">
                <a:latin typeface="黑体" panose="02010609060101010101" pitchFamily="49" charset="-122"/>
                <a:ea typeface="黑体" panose="02010609060101010101" pitchFamily="49" charset="-122"/>
                <a:cs typeface="Times New Roman" panose="02020603050405020304" pitchFamily="18" charset="0"/>
              </a:rPr>
              <a:t>术语和定义</a:t>
            </a:r>
            <a:r>
              <a:rPr lang="en-US" altLang="zh-CN" b="1" dirty="0">
                <a:latin typeface="黑体" panose="02010609060101010101" pitchFamily="49" charset="-122"/>
                <a:ea typeface="黑体" panose="02010609060101010101" pitchFamily="49" charset="-122"/>
                <a:cs typeface="Times New Roman" panose="02020603050405020304" pitchFamily="18" charset="0"/>
              </a:rPr>
              <a:t>:</a:t>
            </a:r>
            <a:endParaRPr lang="en-US" altLang="zh-CN" b="1" dirty="0">
              <a:latin typeface="黑体" panose="02010609060101010101" pitchFamily="49" charset="-122"/>
              <a:ea typeface="黑体" panose="02010609060101010101"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自然落粒</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在玉米收获（割）之前掉落的籽粒和果穗。</a:t>
            </a:r>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损失率</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收获作业后，收获机各部分损失籽粒质量占应收籽粒总质量的百分比。</a:t>
            </a:r>
            <a:endParaRPr lang="zh-CN" altLang="en-US" b="1" dirty="0">
              <a:latin typeface="仿宋_GB2312" pitchFamily="49" charset="-122"/>
              <a:ea typeface="仿宋_GB2312" pitchFamily="49"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0" y="-1906"/>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custDataLst>
              <p:tags r:id="rId3"/>
            </p:custDataLst>
          </p:nvPr>
        </p:nvSpPr>
        <p:spPr>
          <a:xfrm>
            <a:off x="0" y="1478280"/>
            <a:ext cx="12911455" cy="564324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pic>
        <p:nvPicPr>
          <p:cNvPr id="8" name="图片 7"/>
          <p:cNvPicPr>
            <a:picLocks noChangeAspect="1"/>
          </p:cNvPicPr>
          <p:nvPr>
            <p:custDataLst>
              <p:tags r:id="rId4"/>
            </p:custDataLst>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149461" y="1600089"/>
            <a:ext cx="5083815" cy="5083815"/>
          </a:xfrm>
          <a:prstGeom prst="rect">
            <a:avLst/>
          </a:prstGeom>
        </p:spPr>
      </p:pic>
      <p:sp>
        <p:nvSpPr>
          <p:cNvPr id="10" name="矩形 9"/>
          <p:cNvSpPr/>
          <p:nvPr>
            <p:custDataLst>
              <p:tags r:id="rId6"/>
            </p:custDataLst>
          </p:nvPr>
        </p:nvSpPr>
        <p:spPr>
          <a:xfrm>
            <a:off x="552187" y="2127479"/>
            <a:ext cx="5955293" cy="954107"/>
          </a:xfrm>
          <a:prstGeom prst="rect">
            <a:avLst/>
          </a:prstGeom>
        </p:spPr>
        <p:txBody>
          <a:bodyPr wrap="square">
            <a:spAutoFit/>
          </a:bodyPr>
          <a:p>
            <a:r>
              <a:rPr lang="zh-CN" altLang="zh-CN" sz="2800" b="1" dirty="0">
                <a:solidFill>
                  <a:srgbClr val="C00000"/>
                </a:solidFill>
                <a:latin typeface="微软雅黑" panose="020B0503020204020204" pitchFamily="34" charset="-122"/>
                <a:ea typeface="微软雅黑" panose="020B0503020204020204" pitchFamily="34" charset="-122"/>
              </a:rPr>
              <a:t>民以食为天，粮食减损和减少浪费是国际社会的共同关切。</a:t>
            </a:r>
            <a:endParaRPr lang="zh-CN" altLang="zh-CN" sz="2800" b="1" dirty="0">
              <a:solidFill>
                <a:srgbClr val="C00000"/>
              </a:solidFill>
              <a:latin typeface="微软雅黑" panose="020B0503020204020204" pitchFamily="34" charset="-122"/>
              <a:ea typeface="微软雅黑" panose="020B0503020204020204" pitchFamily="34" charset="-122"/>
            </a:endParaRPr>
          </a:p>
        </p:txBody>
      </p:sp>
      <p:sp>
        <p:nvSpPr>
          <p:cNvPr id="12" name="矩形 11"/>
          <p:cNvSpPr/>
          <p:nvPr>
            <p:custDataLst>
              <p:tags r:id="rId7"/>
            </p:custDataLst>
          </p:nvPr>
        </p:nvSpPr>
        <p:spPr>
          <a:xfrm>
            <a:off x="552186" y="3333130"/>
            <a:ext cx="5955293" cy="2677656"/>
          </a:xfrm>
          <a:prstGeom prst="rect">
            <a:avLst/>
          </a:prstGeom>
        </p:spPr>
        <p:txBody>
          <a:bodyPr wrap="square">
            <a:spAutoFit/>
          </a:bodyPr>
          <a:p>
            <a:r>
              <a:rPr lang="en-US" altLang="zh-CN" sz="2800" dirty="0" smtClean="0">
                <a:latin typeface="微软雅黑" panose="020B0503020204020204" pitchFamily="34" charset="-122"/>
                <a:ea typeface="微软雅黑" panose="020B0503020204020204" pitchFamily="34" charset="-122"/>
              </a:rPr>
              <a:t>        </a:t>
            </a:r>
            <a:r>
              <a:rPr lang="zh-CN" altLang="zh-CN" sz="2800" dirty="0" smtClean="0">
                <a:latin typeface="微软雅黑" panose="020B0503020204020204" pitchFamily="34" charset="-122"/>
                <a:ea typeface="微软雅黑" panose="020B0503020204020204" pitchFamily="34" charset="-122"/>
              </a:rPr>
              <a:t>联合国粮农组织</a:t>
            </a:r>
            <a:r>
              <a:rPr lang="zh-CN" altLang="zh-CN" sz="2800" dirty="0">
                <a:latin typeface="微软雅黑" panose="020B0503020204020204" pitchFamily="34" charset="-122"/>
                <a:ea typeface="微软雅黑" panose="020B0503020204020204" pitchFamily="34" charset="-122"/>
              </a:rPr>
              <a:t>发布的《</a:t>
            </a:r>
            <a:r>
              <a:rPr lang="en-US" altLang="zh-CN" sz="2800" dirty="0">
                <a:latin typeface="微软雅黑" panose="020B0503020204020204" pitchFamily="34" charset="-122"/>
                <a:ea typeface="微软雅黑" panose="020B0503020204020204" pitchFamily="34" charset="-122"/>
              </a:rPr>
              <a:t>2020</a:t>
            </a:r>
            <a:r>
              <a:rPr lang="zh-CN" altLang="zh-CN" sz="2800" dirty="0">
                <a:latin typeface="微软雅黑" panose="020B0503020204020204" pitchFamily="34" charset="-122"/>
                <a:ea typeface="微软雅黑" panose="020B0503020204020204" pitchFamily="34" charset="-122"/>
              </a:rPr>
              <a:t>年世界粮食及农业状况》中讲道，全球在</a:t>
            </a:r>
            <a:r>
              <a:rPr lang="zh-CN" altLang="zh-CN" sz="2800" dirty="0">
                <a:solidFill>
                  <a:srgbClr val="FF0000"/>
                </a:solidFill>
                <a:latin typeface="微软雅黑" panose="020B0503020204020204" pitchFamily="34" charset="-122"/>
                <a:ea typeface="微软雅黑" panose="020B0503020204020204" pitchFamily="34" charset="-122"/>
              </a:rPr>
              <a:t>收获后到零售前</a:t>
            </a:r>
            <a:r>
              <a:rPr lang="zh-CN" altLang="zh-CN" sz="2800" dirty="0">
                <a:latin typeface="微软雅黑" panose="020B0503020204020204" pitchFamily="34" charset="-122"/>
                <a:ea typeface="微软雅黑" panose="020B0503020204020204" pitchFamily="34" charset="-122"/>
              </a:rPr>
              <a:t>的供应链环节内损失的粮食约占到总产量的</a:t>
            </a:r>
            <a:r>
              <a:rPr lang="en-US" altLang="zh-CN" sz="2800" dirty="0">
                <a:latin typeface="微软雅黑" panose="020B0503020204020204" pitchFamily="34" charset="-122"/>
                <a:ea typeface="微软雅黑" panose="020B0503020204020204" pitchFamily="34" charset="-122"/>
              </a:rPr>
              <a:t>14%</a:t>
            </a:r>
            <a:r>
              <a:rPr lang="zh-CN" altLang="zh-CN" sz="2800" dirty="0">
                <a:latin typeface="微软雅黑" panose="020B0503020204020204" pitchFamily="34" charset="-122"/>
                <a:ea typeface="微软雅黑" panose="020B0503020204020204" pitchFamily="34" charset="-122"/>
              </a:rPr>
              <a:t>。辛辛苦苦生产出来的粮食，</a:t>
            </a:r>
            <a:r>
              <a:rPr lang="en-US" altLang="zh-CN" sz="2800" dirty="0">
                <a:latin typeface="微软雅黑" panose="020B0503020204020204" pitchFamily="34" charset="-122"/>
                <a:ea typeface="微软雅黑" panose="020B0503020204020204" pitchFamily="34" charset="-122"/>
              </a:rPr>
              <a:t>14%</a:t>
            </a:r>
            <a:r>
              <a:rPr lang="zh-CN" altLang="zh-CN" sz="2800" dirty="0">
                <a:latin typeface="微软雅黑" panose="020B0503020204020204" pitchFamily="34" charset="-122"/>
                <a:ea typeface="微软雅黑" panose="020B0503020204020204" pitchFamily="34" charset="-122"/>
              </a:rPr>
              <a:t>被损耗掉了。</a:t>
            </a:r>
            <a:endParaRPr lang="zh-CN" altLang="en-US" sz="2800" dirty="0">
              <a:latin typeface="微软雅黑" panose="020B0503020204020204" pitchFamily="34" charset="-122"/>
              <a:ea typeface="微软雅黑" panose="020B0503020204020204" pitchFamily="34" charset="-122"/>
            </a:endParaRPr>
          </a:p>
        </p:txBody>
      </p:sp>
      <p:sp>
        <p:nvSpPr>
          <p:cNvPr id="25" name="文本框矩形8435759"/>
          <p:cNvSpPr txBox="1"/>
          <p:nvPr>
            <p:custDataLst>
              <p:tags r:id="rId8"/>
            </p:custDataLst>
          </p:nvPr>
        </p:nvSpPr>
        <p:spPr>
          <a:xfrm>
            <a:off x="380365" y="1443355"/>
            <a:ext cx="5593715" cy="732155"/>
          </a:xfrm>
          <a:prstGeom prst="rect">
            <a:avLst/>
          </a:prstGeom>
          <a:noFill/>
        </p:spPr>
        <p:txBody>
          <a:bodyPr wrap="square" rtlCol="0">
            <a:noAutofit/>
          </a:bodyPr>
          <a:p>
            <a:pPr algn="ctr"/>
            <a:r>
              <a:rPr lang="zh-CN" altLang="en-US" sz="3200" b="1" dirty="0">
                <a:solidFill>
                  <a:srgbClr val="FF0000"/>
                </a:solidFill>
                <a:effectLst>
                  <a:glow rad="127000">
                    <a:schemeClr val="bg1"/>
                  </a:glow>
                </a:effectLst>
                <a:latin typeface="微软雅黑" panose="020B0503020204020204" pitchFamily="34" charset="-122"/>
                <a:ea typeface="微软雅黑" panose="020B0503020204020204" pitchFamily="34" charset="-122"/>
                <a:cs typeface="+mn-ea"/>
                <a:sym typeface="+mn-lt"/>
              </a:rPr>
              <a:t>为什么要开展粮食机收减损</a:t>
            </a:r>
            <a:endParaRPr lang="zh-CN" altLang="en-US" sz="3200" b="1" dirty="0">
              <a:solidFill>
                <a:srgbClr val="FF0000"/>
              </a:solidFill>
              <a:effectLst>
                <a:glow rad="127000">
                  <a:schemeClr val="bg1"/>
                </a:glow>
              </a:effectLst>
              <a:latin typeface="微软雅黑" panose="020B0503020204020204" pitchFamily="34" charset="-122"/>
              <a:ea typeface="微软雅黑" panose="020B0503020204020204" pitchFamily="34" charset="-122"/>
              <a:cs typeface="+mn-ea"/>
              <a:sym typeface="+mn-lt"/>
            </a:endParaRPr>
          </a:p>
        </p:txBody>
      </p:sp>
      <p:sp>
        <p:nvSpPr>
          <p:cNvPr id="14" name="矩形 13"/>
          <p:cNvSpPr/>
          <p:nvPr>
            <p:custDataLst>
              <p:tags r:id="rId9"/>
            </p:custDataLst>
          </p:nvPr>
        </p:nvSpPr>
        <p:spPr>
          <a:xfrm>
            <a:off x="1316554" y="375692"/>
            <a:ext cx="7596951" cy="646331"/>
          </a:xfrm>
          <a:prstGeom prst="rect">
            <a:avLst/>
          </a:prstGeom>
        </p:spPr>
        <p:txBody>
          <a:bodyPr wrap="none">
            <a:spAutoFit/>
          </a:bodyPr>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16" name="Picture 5"/>
          <p:cNvPicPr>
            <a:picLocks noChangeAspect="1" noChangeArrowheads="1"/>
          </p:cNvPicPr>
          <p:nvPr>
            <p:custDataLst>
              <p:tags r:id="rId10"/>
            </p:custDataLst>
          </p:nvPr>
        </p:nvPicPr>
        <p:blipFill>
          <a:blip r:embed="rId11"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（三）玉米收获机损失率测定简易方法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229360" y="2104390"/>
            <a:ext cx="10636885" cy="447103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4845246" y="2166641"/>
            <a:ext cx="2808312" cy="369332"/>
          </a:xfrm>
          <a:prstGeom prst="rect">
            <a:avLst/>
          </a:prstGeom>
          <a:noFill/>
        </p:spPr>
        <p:txBody>
          <a:bodyPr wrap="square">
            <a:spAutoFit/>
          </a:bodyPr>
          <a:lstStyle/>
          <a:p>
            <a:pPr lvl="0"/>
            <a:r>
              <a:rPr lang="zh-CN" altLang="en-US" b="1" dirty="0">
                <a:latin typeface="黑体" panose="02010609060101010101" pitchFamily="49" charset="-122"/>
                <a:ea typeface="黑体" panose="02010609060101010101" pitchFamily="49" charset="-122"/>
              </a:rPr>
              <a:t>测量工具和辅助</a:t>
            </a:r>
            <a:r>
              <a:rPr lang="zh-CN" altLang="en-US" b="1" dirty="0" smtClean="0">
                <a:latin typeface="黑体" panose="02010609060101010101" pitchFamily="49" charset="-122"/>
                <a:ea typeface="黑体" panose="02010609060101010101" pitchFamily="49" charset="-122"/>
              </a:rPr>
              <a:t>设备</a:t>
            </a:r>
            <a:endParaRPr lang="en-US" altLang="zh-CN" b="1" dirty="0">
              <a:latin typeface="黑体" panose="02010609060101010101" pitchFamily="49" charset="-122"/>
              <a:ea typeface="黑体" panose="02010609060101010101" pitchFamily="49" charset="-122"/>
            </a:endParaRPr>
          </a:p>
        </p:txBody>
      </p:sp>
      <p:graphicFrame>
        <p:nvGraphicFramePr>
          <p:cNvPr id="9" name="对象 8"/>
          <p:cNvGraphicFramePr>
            <a:graphicFrameLocks noChangeAspect="1"/>
          </p:cNvGraphicFramePr>
          <p:nvPr>
            <p:custDataLst>
              <p:tags r:id="rId4"/>
            </p:custDataLst>
          </p:nvPr>
        </p:nvGraphicFramePr>
        <p:xfrm>
          <a:off x="3116580" y="2536190"/>
          <a:ext cx="5944235" cy="4104640"/>
        </p:xfrm>
        <a:graphic>
          <a:graphicData uri="http://schemas.openxmlformats.org/presentationml/2006/ole">
            <mc:AlternateContent xmlns:mc="http://schemas.openxmlformats.org/markup-compatibility/2006">
              <mc:Choice xmlns:v="urn:schemas-microsoft-com:vml" Requires="v">
                <p:oleObj spid="_x0000_s10" name="文档" r:id="rId5" imgW="5414645" imgH="3860800" progId="Word.Document.12">
                  <p:embed/>
                </p:oleObj>
              </mc:Choice>
              <mc:Fallback>
                <p:oleObj name="文档" r:id="rId5" imgW="5414645" imgH="3860800" progId="Word.Document.12">
                  <p:embed/>
                  <p:pic>
                    <p:nvPicPr>
                      <p:cNvPr id="0" name="对象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16580" y="2536190"/>
                        <a:ext cx="5944235" cy="4104640"/>
                      </a:xfrm>
                      <a:prstGeom prst="rect">
                        <a:avLst/>
                      </a:prstGeom>
                      <a:noFill/>
                      <a:ln>
                        <a:noFill/>
                      </a:ln>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0591"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（三）玉米收获机损失率测定简易方法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229360" y="2093595"/>
            <a:ext cx="11032490" cy="472630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1770380" y="2260600"/>
            <a:ext cx="10491470" cy="2861310"/>
          </a:xfrm>
          <a:prstGeom prst="rect">
            <a:avLst/>
          </a:prstGeom>
          <a:noFill/>
        </p:spPr>
        <p:txBody>
          <a:bodyPr wrap="square">
            <a:spAutoFit/>
          </a:bodyPr>
          <a:lstStyle/>
          <a:p>
            <a:r>
              <a:rPr lang="zh-CN" altLang="en-US" b="1" dirty="0">
                <a:latin typeface="黑体" panose="02010609060101010101" pitchFamily="49" charset="-122"/>
                <a:ea typeface="黑体" panose="02010609060101010101" pitchFamily="49" charset="-122"/>
                <a:cs typeface="Times New Roman" panose="02020603050405020304" pitchFamily="18" charset="0"/>
              </a:rPr>
              <a:t>测定条件</a:t>
            </a:r>
            <a:r>
              <a:rPr lang="en-US" altLang="zh-CN" b="1" dirty="0">
                <a:latin typeface="黑体" panose="02010609060101010101" pitchFamily="49" charset="-122"/>
                <a:ea typeface="黑体" panose="02010609060101010101" pitchFamily="49" charset="-122"/>
                <a:cs typeface="Times New Roman" panose="02020603050405020304" pitchFamily="18" charset="0"/>
              </a:rPr>
              <a:t>:</a:t>
            </a:r>
            <a:endParaRPr lang="en-US" altLang="zh-CN" b="1" dirty="0">
              <a:latin typeface="黑体" panose="02010609060101010101" pitchFamily="49" charset="-122"/>
              <a:ea typeface="黑体" panose="02010609060101010101" pitchFamily="49" charset="-122"/>
              <a:cs typeface="Times New Roman" panose="02020603050405020304" pitchFamily="18" charset="0"/>
            </a:endParaRPr>
          </a:p>
          <a:p>
            <a:endParaRPr lang="en-US" altLang="zh-CN" b="1" dirty="0">
              <a:latin typeface="黑体" panose="02010609060101010101" pitchFamily="49" charset="-122"/>
              <a:ea typeface="黑体" panose="02010609060101010101"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农艺条件</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玉米宜处于蜡熟末期至完熟期，不倒伏；收割后割茬高度应符合当地农艺要求。</a:t>
            </a:r>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地块条件</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地块相对集中连片，地势平坦，非坡地，地块内电线杆等障碍物较少。</a:t>
            </a:r>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环境条件</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不应在雨天或雨后收割，风力应小于</a:t>
            </a:r>
            <a:r>
              <a:rPr lang="en-US" altLang="zh-CN" b="1" dirty="0">
                <a:latin typeface="仿宋_GB2312" pitchFamily="49" charset="-122"/>
                <a:ea typeface="仿宋_GB2312" pitchFamily="49" charset="-122"/>
                <a:cs typeface="Times New Roman" panose="02020603050405020304" pitchFamily="18" charset="0"/>
              </a:rPr>
              <a:t>5</a:t>
            </a:r>
            <a:r>
              <a:rPr lang="zh-CN" altLang="en-US" b="1" dirty="0">
                <a:latin typeface="仿宋_GB2312" pitchFamily="49" charset="-122"/>
                <a:ea typeface="仿宋_GB2312" pitchFamily="49" charset="-122"/>
                <a:cs typeface="Times New Roman" panose="02020603050405020304" pitchFamily="18" charset="0"/>
              </a:rPr>
              <a:t>级，应在露水消散后作业。</a:t>
            </a:r>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机具条件</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机具应提前进行检查和保养，做好机具调试，可在临近地块进行试割，确保机具达到正常作业状态。收获作业时，玉米收获机应</a:t>
            </a:r>
            <a:r>
              <a:rPr lang="zh-CN" altLang="en-US" b="1" dirty="0">
                <a:solidFill>
                  <a:srgbClr val="C00000"/>
                </a:solidFill>
                <a:latin typeface="仿宋_GB2312" pitchFamily="49" charset="-122"/>
                <a:ea typeface="仿宋_GB2312" pitchFamily="49" charset="-122"/>
                <a:cs typeface="Times New Roman" panose="02020603050405020304" pitchFamily="18" charset="0"/>
              </a:rPr>
              <a:t>处于收获作业标准档位，以正常的作业速度作业。</a:t>
            </a:r>
            <a:endParaRPr lang="zh-CN" altLang="en-US" b="1" dirty="0">
              <a:solidFill>
                <a:srgbClr val="C00000"/>
              </a:solidFill>
              <a:latin typeface="仿宋_GB2312" pitchFamily="49" charset="-122"/>
              <a:ea typeface="仿宋_GB2312" pitchFamily="49"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（三）玉米收获机损失率测定简易方法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172845" y="2269490"/>
            <a:ext cx="11080750" cy="44894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14="http://schemas.microsoft.com/office/drawing/2010/main" Requires="a14">
          <p:sp>
            <p:nvSpPr>
              <p:cNvPr id="16" name="文本框 17"/>
              <p:cNvSpPr txBox="1"/>
              <p:nvPr/>
            </p:nvSpPr>
            <p:spPr>
              <a:xfrm>
                <a:off x="1372235" y="2260600"/>
                <a:ext cx="10889615" cy="3929380"/>
              </a:xfrm>
              <a:prstGeom prst="rect">
                <a:avLst/>
              </a:prstGeom>
              <a:noFill/>
            </p:spPr>
            <p:txBody>
              <a:bodyPr wrap="square">
                <a:spAutoFit/>
              </a:bodyPr>
              <a:lstStyle/>
              <a:p>
                <a:r>
                  <a:rPr lang="zh-CN" altLang="en-US" b="1" dirty="0">
                    <a:latin typeface="黑体" panose="02010609060101010101" pitchFamily="49" charset="-122"/>
                    <a:ea typeface="黑体" panose="02010609060101010101" pitchFamily="49" charset="-122"/>
                    <a:cs typeface="Times New Roman" panose="02020603050405020304" pitchFamily="18" charset="0"/>
                  </a:rPr>
                  <a:t>测定方法</a:t>
                </a:r>
                <a:r>
                  <a:rPr lang="en-US" altLang="zh-CN" b="1" dirty="0">
                    <a:latin typeface="黑体" panose="02010609060101010101" pitchFamily="49" charset="-122"/>
                    <a:ea typeface="黑体" panose="02010609060101010101" pitchFamily="49" charset="-122"/>
                    <a:cs typeface="Times New Roman" panose="02020603050405020304" pitchFamily="18" charset="0"/>
                  </a:rPr>
                  <a:t>:</a:t>
                </a:r>
                <a:endParaRPr lang="en-US" altLang="zh-CN" b="1" dirty="0">
                  <a:latin typeface="黑体" panose="02010609060101010101" pitchFamily="49" charset="-122"/>
                  <a:ea typeface="黑体" panose="02010609060101010101" pitchFamily="49" charset="-122"/>
                  <a:cs typeface="Times New Roman" panose="02020603050405020304" pitchFamily="18" charset="0"/>
                </a:endParaRPr>
              </a:p>
              <a:p>
                <a:endParaRPr lang="en-US" altLang="zh-CN" b="1" dirty="0">
                  <a:latin typeface="黑体" panose="02010609060101010101" pitchFamily="49" charset="-122"/>
                  <a:ea typeface="黑体" panose="02010609060101010101"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使用测亩仪测其面积，记录作业面积；使用计时器测定作业时间，记录作业时间</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按照公式测算作业小时生产率</a:t>
                </a:r>
                <a:r>
                  <a:rPr lang="zh-CN" altLang="en-US" b="1" dirty="0" smtClean="0">
                    <a:latin typeface="仿宋_GB2312" pitchFamily="49" charset="-122"/>
                    <a:ea typeface="仿宋_GB2312" pitchFamily="49" charset="-122"/>
                    <a:cs typeface="Times New Roman" panose="02020603050405020304" pitchFamily="18" charset="0"/>
                  </a:rPr>
                  <a:t>。 </a:t>
                </a:r>
                <a:endParaRPr lang="zh-CN" altLang="en-US" b="1" dirty="0">
                  <a:latin typeface="仿宋_GB2312" pitchFamily="49" charset="-122"/>
                  <a:ea typeface="仿宋_GB2312" pitchFamily="49" charset="-122"/>
                  <a:cs typeface="Times New Roman" panose="02020603050405020304" pitchFamily="18" charset="0"/>
                </a:endParaRPr>
              </a:p>
              <a:p>
                <a:endParaRPr lang="en-US" altLang="zh-CN" b="1" dirty="0" smtClean="0">
                  <a:latin typeface="仿宋_GB2312" pitchFamily="49" charset="-122"/>
                  <a:ea typeface="仿宋_GB2312" pitchFamily="49" charset="-122"/>
                  <a:cs typeface="Times New Roman" panose="02020603050405020304" pitchFamily="18" charset="0"/>
                </a:endParaRPr>
              </a:p>
              <a:p>
                <a:pPr lvl="0"/>
                <a14:m>
                  <m:oMathPara xmlns:m="http://schemas.openxmlformats.org/officeDocument/2006/math">
                    <m:oMathParaPr>
                      <m:jc m:val="centerGroup"/>
                    </m:oMathParaPr>
                    <m:oMath xmlns:m="http://schemas.openxmlformats.org/officeDocument/2006/math">
                      <m:r>
                        <a:rPr lang="en-US" altLang="zh-CN" i="1">
                          <a:latin typeface="Cambria Math" panose="02040503050406030204"/>
                          <a:ea typeface="仿宋_GB2312" pitchFamily="49" charset="-122"/>
                        </a:rPr>
                        <m:t>𝐸</m:t>
                      </m:r>
                      <m:r>
                        <a:rPr lang="en-US" altLang="zh-CN" i="1">
                          <a:latin typeface="Cambria Math" panose="02040503050406030204"/>
                          <a:ea typeface="仿宋_GB2312" pitchFamily="49" charset="-122"/>
                        </a:rPr>
                        <m:t>=</m:t>
                      </m:r>
                      <m:f>
                        <m:fPr>
                          <m:ctrlPr>
                            <a:rPr lang="en-US" altLang="zh-CN" i="1">
                              <a:latin typeface="Cambria Math" panose="02040503050406030204"/>
                              <a:ea typeface="仿宋_GB2312" pitchFamily="49" charset="-122"/>
                            </a:rPr>
                          </m:ctrlPr>
                        </m:fPr>
                        <m:num>
                          <m:r>
                            <a:rPr lang="en-US" altLang="zh-CN" i="1">
                              <a:latin typeface="Cambria Math" panose="02040503050406030204"/>
                              <a:ea typeface="仿宋_GB2312" pitchFamily="49" charset="-122"/>
                            </a:rPr>
                            <m:t>𝑆</m:t>
                          </m:r>
                        </m:num>
                        <m:den>
                          <m:r>
                            <a:rPr lang="en-US" altLang="zh-CN" i="1">
                              <a:latin typeface="Cambria Math" panose="02040503050406030204"/>
                              <a:ea typeface="仿宋_GB2312" pitchFamily="49" charset="-122"/>
                            </a:rPr>
                            <m:t>𝑇</m:t>
                          </m:r>
                        </m:den>
                      </m:f>
                    </m:oMath>
                  </m:oMathPara>
                </a14:m>
                <a:endParaRPr lang="en-US" altLang="zh-CN" dirty="0">
                  <a:latin typeface="仿宋_GB2312" pitchFamily="49" charset="-122"/>
                  <a:ea typeface="仿宋_GB2312" pitchFamily="49" charset="-122"/>
                </a:endParaRPr>
              </a:p>
              <a:p>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式中： </a:t>
                </a:r>
                <a:r>
                  <a:rPr lang="en-US" altLang="zh-CN" b="1" dirty="0">
                    <a:latin typeface="仿宋_GB2312" pitchFamily="49" charset="-122"/>
                    <a:ea typeface="仿宋_GB2312" pitchFamily="49" charset="-122"/>
                    <a:cs typeface="Times New Roman" panose="02020603050405020304" pitchFamily="18" charset="0"/>
                  </a:rPr>
                  <a:t>S—</a:t>
                </a:r>
                <a:r>
                  <a:rPr lang="zh-CN" altLang="en-US" b="1" dirty="0">
                    <a:latin typeface="仿宋_GB2312" pitchFamily="49" charset="-122"/>
                    <a:ea typeface="仿宋_GB2312" pitchFamily="49" charset="-122"/>
                    <a:cs typeface="Times New Roman" panose="02020603050405020304" pitchFamily="18" charset="0"/>
                  </a:rPr>
                  <a:t>实际收获作业面积，单位为：亩，由测亩仪直接测出；</a:t>
                </a:r>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       </a:t>
                </a:r>
                <a:r>
                  <a:rPr lang="en-US" altLang="zh-CN" b="1" dirty="0">
                    <a:latin typeface="仿宋_GB2312" pitchFamily="49" charset="-122"/>
                    <a:ea typeface="仿宋_GB2312" pitchFamily="49" charset="-122"/>
                    <a:cs typeface="Times New Roman" panose="02020603050405020304" pitchFamily="18" charset="0"/>
                  </a:rPr>
                  <a:t>T—</a:t>
                </a:r>
                <a:r>
                  <a:rPr lang="zh-CN" altLang="en-US" b="1" dirty="0">
                    <a:latin typeface="仿宋_GB2312" pitchFamily="49" charset="-122"/>
                    <a:ea typeface="仿宋_GB2312" pitchFamily="49" charset="-122"/>
                    <a:cs typeface="Times New Roman" panose="02020603050405020304" pitchFamily="18" charset="0"/>
                  </a:rPr>
                  <a:t>作业时间，单位为：小时； </a:t>
                </a:r>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       </a:t>
                </a:r>
                <a:r>
                  <a:rPr lang="en-US" altLang="zh-CN" b="1" dirty="0">
                    <a:latin typeface="仿宋_GB2312" pitchFamily="49" charset="-122"/>
                    <a:ea typeface="仿宋_GB2312" pitchFamily="49" charset="-122"/>
                    <a:cs typeface="Times New Roman" panose="02020603050405020304" pitchFamily="18" charset="0"/>
                  </a:rPr>
                  <a:t>E—</a:t>
                </a:r>
                <a:r>
                  <a:rPr lang="zh-CN" altLang="en-US" b="1" dirty="0">
                    <a:latin typeface="仿宋_GB2312" pitchFamily="49" charset="-122"/>
                    <a:ea typeface="仿宋_GB2312" pitchFamily="49" charset="-122"/>
                    <a:cs typeface="Times New Roman" panose="02020603050405020304" pitchFamily="18" charset="0"/>
                  </a:rPr>
                  <a:t>作业小时生产率，单位为：亩</a:t>
                </a:r>
                <a:r>
                  <a:rPr lang="en-US" altLang="zh-CN" b="1" dirty="0">
                    <a:latin typeface="仿宋_GB2312" pitchFamily="49" charset="-122"/>
                    <a:ea typeface="仿宋_GB2312" pitchFamily="49" charset="-122"/>
                    <a:cs typeface="Times New Roman" panose="02020603050405020304" pitchFamily="18" charset="0"/>
                  </a:rPr>
                  <a:t>/</a:t>
                </a:r>
                <a:r>
                  <a:rPr lang="zh-CN" altLang="en-US" b="1" dirty="0">
                    <a:latin typeface="仿宋_GB2312" pitchFamily="49" charset="-122"/>
                    <a:ea typeface="仿宋_GB2312" pitchFamily="49" charset="-122"/>
                    <a:cs typeface="Times New Roman" panose="02020603050405020304" pitchFamily="18" charset="0"/>
                  </a:rPr>
                  <a:t>小时。</a:t>
                </a:r>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   </a:t>
                </a:r>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smtClean="0">
                    <a:solidFill>
                      <a:srgbClr val="C00000"/>
                    </a:solidFill>
                    <a:latin typeface="仿宋_GB2312" pitchFamily="49" charset="-122"/>
                    <a:ea typeface="仿宋_GB2312" pitchFamily="49" charset="-122"/>
                    <a:cs typeface="Times New Roman" panose="02020603050405020304" pitchFamily="18" charset="0"/>
                  </a:rPr>
                  <a:t>没有</a:t>
                </a:r>
                <a:r>
                  <a:rPr lang="zh-CN" altLang="en-US" b="1" dirty="0">
                    <a:solidFill>
                      <a:srgbClr val="C00000"/>
                    </a:solidFill>
                    <a:latin typeface="仿宋_GB2312" pitchFamily="49" charset="-122"/>
                    <a:ea typeface="仿宋_GB2312" pitchFamily="49" charset="-122"/>
                    <a:cs typeface="Times New Roman" panose="02020603050405020304" pitchFamily="18" charset="0"/>
                  </a:rPr>
                  <a:t>规定作业时间，也可以参考小麦、水稻的方法，规定作业时间为</a:t>
                </a:r>
                <a:r>
                  <a:rPr lang="en-US" altLang="zh-CN" b="1" dirty="0">
                    <a:solidFill>
                      <a:srgbClr val="C00000"/>
                    </a:solidFill>
                    <a:latin typeface="仿宋_GB2312" pitchFamily="49" charset="-122"/>
                    <a:ea typeface="仿宋_GB2312" pitchFamily="49" charset="-122"/>
                    <a:cs typeface="Times New Roman" panose="02020603050405020304" pitchFamily="18" charset="0"/>
                  </a:rPr>
                  <a:t>20</a:t>
                </a:r>
                <a:r>
                  <a:rPr lang="zh-CN" altLang="en-US" b="1" dirty="0">
                    <a:solidFill>
                      <a:srgbClr val="C00000"/>
                    </a:solidFill>
                    <a:latin typeface="仿宋_GB2312" pitchFamily="49" charset="-122"/>
                    <a:ea typeface="仿宋_GB2312" pitchFamily="49" charset="-122"/>
                    <a:cs typeface="Times New Roman" panose="02020603050405020304" pitchFamily="18" charset="0"/>
                  </a:rPr>
                  <a:t>分钟。</a:t>
                </a:r>
                <a:endParaRPr lang="zh-CN" altLang="en-US" b="1" dirty="0">
                  <a:solidFill>
                    <a:srgbClr val="C00000"/>
                  </a:solidFill>
                  <a:latin typeface="仿宋_GB2312" pitchFamily="49" charset="-122"/>
                  <a:ea typeface="仿宋_GB2312" pitchFamily="49" charset="-122"/>
                  <a:cs typeface="Times New Roman" panose="02020603050405020304" pitchFamily="18" charset="0"/>
                </a:endParaRPr>
              </a:p>
              <a:p>
                <a:r>
                  <a:rPr lang="zh-CN" altLang="en-US" b="1" dirty="0" smtClean="0">
                    <a:solidFill>
                      <a:srgbClr val="C00000"/>
                    </a:solidFill>
                    <a:latin typeface="仿宋_GB2312" pitchFamily="49" charset="-122"/>
                    <a:ea typeface="仿宋_GB2312" pitchFamily="49" charset="-122"/>
                    <a:cs typeface="Times New Roman" panose="02020603050405020304" pitchFamily="18" charset="0"/>
                  </a:rPr>
                  <a:t>单位</a:t>
                </a:r>
                <a:r>
                  <a:rPr lang="zh-CN" altLang="en-US" b="1" dirty="0">
                    <a:solidFill>
                      <a:srgbClr val="C00000"/>
                    </a:solidFill>
                    <a:latin typeface="仿宋_GB2312" pitchFamily="49" charset="-122"/>
                    <a:ea typeface="仿宋_GB2312" pitchFamily="49" charset="-122"/>
                    <a:cs typeface="Times New Roman" panose="02020603050405020304" pitchFamily="18" charset="0"/>
                  </a:rPr>
                  <a:t>幅宽作业小时生产率测算同小麦。</a:t>
                </a:r>
                <a:endParaRPr lang="zh-CN" altLang="en-US" b="1" dirty="0">
                  <a:solidFill>
                    <a:srgbClr val="C00000"/>
                  </a:solidFill>
                  <a:latin typeface="仿宋_GB2312" pitchFamily="49" charset="-122"/>
                  <a:ea typeface="仿宋_GB2312" pitchFamily="49" charset="-122"/>
                  <a:cs typeface="Times New Roman" panose="02020603050405020304" pitchFamily="18" charset="0"/>
                </a:endParaRPr>
              </a:p>
            </p:txBody>
          </p:sp>
        </mc:Choice>
        <mc:Fallback>
          <p:sp>
            <p:nvSpPr>
              <p:cNvPr id="16" name="文本框 17"/>
              <p:cNvSpPr txBox="1">
                <a:spLocks noRot="1" noChangeAspect="1" noMove="1" noResize="1" noEditPoints="1" noAdjustHandles="1" noChangeArrowheads="1" noChangeShapeType="1" noTextEdit="1"/>
              </p:cNvSpPr>
              <p:nvPr/>
            </p:nvSpPr>
            <p:spPr>
              <a:xfrm>
                <a:off x="1372235" y="2260600"/>
                <a:ext cx="10889615" cy="3929380"/>
              </a:xfrm>
              <a:prstGeom prst="rect">
                <a:avLst/>
              </a:prstGeom>
              <a:blipFill rotWithShape="1">
                <a:blip r:embed="rId4"/>
                <a:stretch>
                  <a:fillRect/>
                </a:stretch>
              </a:blipFill>
            </p:spPr>
            <p:txBody>
              <a:bodyPr/>
              <a:lstStyle/>
              <a:p>
                <a:r>
                  <a:rPr lang="zh-CN" altLang="en-US">
                    <a:noFill/>
                  </a:rPr>
                  <a:t> </a:t>
                </a:r>
              </a:p>
            </p:txBody>
          </p:sp>
        </mc:Fallback>
      </mc:AlternateContent>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（三）玉米收获机损失率测定简易方法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146810" y="2093595"/>
            <a:ext cx="11115040" cy="447103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1155700" y="2392045"/>
            <a:ext cx="11106150" cy="2861310"/>
          </a:xfrm>
          <a:prstGeom prst="rect">
            <a:avLst/>
          </a:prstGeom>
          <a:noFill/>
        </p:spPr>
        <p:txBody>
          <a:bodyPr wrap="square">
            <a:spAutoFit/>
          </a:bodyPr>
          <a:lstStyle/>
          <a:p>
            <a:r>
              <a:rPr lang="zh-CN" altLang="en-US" b="1" dirty="0">
                <a:latin typeface="黑体" panose="02010609060101010101" pitchFamily="49" charset="-122"/>
                <a:ea typeface="黑体" panose="02010609060101010101" pitchFamily="49" charset="-122"/>
                <a:cs typeface="Times New Roman" panose="02020603050405020304" pitchFamily="18" charset="0"/>
              </a:rPr>
              <a:t>取样方法</a:t>
            </a:r>
            <a:r>
              <a:rPr lang="zh-CN" altLang="en-US" b="1"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en-US" b="1" dirty="0">
              <a:latin typeface="黑体" panose="02010609060101010101" pitchFamily="49" charset="-122"/>
              <a:ea typeface="黑体" panose="02010609060101010101" pitchFamily="49" charset="-122"/>
              <a:cs typeface="Times New Roman" panose="02020603050405020304" pitchFamily="18" charset="0"/>
            </a:endParaRPr>
          </a:p>
          <a:p>
            <a:r>
              <a:rPr lang="zh-CN" altLang="en-US" b="1" dirty="0" smtClean="0">
                <a:latin typeface="仿宋_GB2312" pitchFamily="49" charset="-122"/>
                <a:ea typeface="仿宋_GB2312" pitchFamily="49" charset="-122"/>
                <a:cs typeface="Times New Roman" panose="02020603050405020304" pitchFamily="18" charset="0"/>
              </a:rPr>
              <a:t>    收获</a:t>
            </a:r>
            <a:r>
              <a:rPr lang="zh-CN" altLang="en-US" b="1" dirty="0">
                <a:latin typeface="仿宋_GB2312" pitchFamily="49" charset="-122"/>
                <a:ea typeface="仿宋_GB2312" pitchFamily="49" charset="-122"/>
                <a:cs typeface="Times New Roman" panose="02020603050405020304" pitchFamily="18" charset="0"/>
              </a:rPr>
              <a:t>作业后，在稳定作业区域，往返两个行程内随机选取两个取样区，每个区域为沿玉米籽粒联合收获机前进方向</a:t>
            </a:r>
            <a:r>
              <a:rPr lang="zh-CN" altLang="en-US" b="1" dirty="0" smtClean="0">
                <a:latin typeface="仿宋_GB2312" pitchFamily="49" charset="-122"/>
                <a:ea typeface="仿宋_GB2312" pitchFamily="49" charset="-122"/>
                <a:cs typeface="Times New Roman" panose="02020603050405020304" pitchFamily="18" charset="0"/>
              </a:rPr>
              <a:t>长度，玉米籽粒联合收获机取样区长度为</a:t>
            </a:r>
            <a:r>
              <a:rPr lang="en-US" altLang="zh-CN" b="1" dirty="0" smtClean="0">
                <a:latin typeface="仿宋_GB2312" pitchFamily="49" charset="-122"/>
                <a:ea typeface="仿宋_GB2312" pitchFamily="49" charset="-122"/>
                <a:cs typeface="Times New Roman" panose="02020603050405020304" pitchFamily="18" charset="0"/>
              </a:rPr>
              <a:t>1</a:t>
            </a:r>
            <a:r>
              <a:rPr lang="zh-CN" altLang="en-US" b="1" dirty="0" smtClean="0">
                <a:latin typeface="仿宋_GB2312" pitchFamily="49" charset="-122"/>
                <a:ea typeface="仿宋_GB2312" pitchFamily="49" charset="-122"/>
                <a:cs typeface="Times New Roman" panose="02020603050405020304" pitchFamily="18" charset="0"/>
              </a:rPr>
              <a:t>米；摘</a:t>
            </a:r>
            <a:r>
              <a:rPr lang="zh-CN" altLang="en-US" b="1" dirty="0">
                <a:latin typeface="仿宋_GB2312" pitchFamily="49" charset="-122"/>
                <a:ea typeface="仿宋_GB2312" pitchFamily="49" charset="-122"/>
                <a:cs typeface="Times New Roman" panose="02020603050405020304" pitchFamily="18" charset="0"/>
              </a:rPr>
              <a:t>穗式玉米收获机和穗茎兼收玉米收获机取样区长度为</a:t>
            </a:r>
            <a:r>
              <a:rPr lang="en-US" altLang="zh-CN" b="1" dirty="0">
                <a:latin typeface="仿宋_GB2312" pitchFamily="49" charset="-122"/>
                <a:ea typeface="仿宋_GB2312" pitchFamily="49" charset="-122"/>
                <a:cs typeface="Times New Roman" panose="02020603050405020304" pitchFamily="18" charset="0"/>
              </a:rPr>
              <a:t>10</a:t>
            </a:r>
            <a:r>
              <a:rPr lang="zh-CN" altLang="en-US" b="1" dirty="0" smtClean="0">
                <a:latin typeface="仿宋_GB2312" pitchFamily="49" charset="-122"/>
                <a:ea typeface="仿宋_GB2312" pitchFamily="49" charset="-122"/>
                <a:cs typeface="Times New Roman" panose="02020603050405020304" pitchFamily="18" charset="0"/>
              </a:rPr>
              <a:t>米，宽为玉米收获机工作幅宽。</a:t>
            </a:r>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a:latin typeface="仿宋_GB2312" pitchFamily="49" charset="-122"/>
                <a:ea typeface="仿宋_GB2312" pitchFamily="49" charset="-122"/>
                <a:cs typeface="Times New Roman" panose="02020603050405020304" pitchFamily="18" charset="0"/>
              </a:rPr>
              <a:t>分别收集各取样区域内夹杂在秸秆和杂余内的籽粒、果穗（不含超出取样区域部分）上未脱净的籽粒和掉落在地面的籽粒，脱粒去杂后称其质量（忽略自然落粒）。</a:t>
            </a:r>
            <a:endParaRPr lang="zh-CN" altLang="en-US" b="1" dirty="0">
              <a:latin typeface="仿宋_GB2312" pitchFamily="49" charset="-122"/>
              <a:ea typeface="仿宋_GB2312" pitchFamily="49" charset="-122"/>
              <a:cs typeface="Times New Roman" panose="02020603050405020304" pitchFamily="18" charset="0"/>
            </a:endParaRPr>
          </a:p>
          <a:p>
            <a:endParaRPr lang="zh-CN" altLang="en-US" b="1" dirty="0">
              <a:latin typeface="黑体" panose="02010609060101010101" pitchFamily="49" charset="-122"/>
              <a:ea typeface="黑体" panose="02010609060101010101" pitchFamily="49" charset="-122"/>
              <a:cs typeface="Times New Roman" panose="02020603050405020304" pitchFamily="18" charset="0"/>
            </a:endParaRPr>
          </a:p>
          <a:p>
            <a:r>
              <a:rPr lang="zh-CN" altLang="en-US" b="1" dirty="0">
                <a:latin typeface="黑体" panose="02010609060101010101" pitchFamily="49" charset="-122"/>
                <a:ea typeface="黑体" panose="02010609060101010101" pitchFamily="49" charset="-122"/>
                <a:cs typeface="Times New Roman" panose="02020603050405020304" pitchFamily="18" charset="0"/>
              </a:rPr>
              <a:t>含水率测定</a:t>
            </a:r>
            <a:r>
              <a:rPr lang="zh-CN" altLang="en-US" b="1"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en-US" b="1" dirty="0">
              <a:latin typeface="仿宋_GB2312" pitchFamily="49" charset="-122"/>
              <a:ea typeface="仿宋_GB2312" pitchFamily="49" charset="-122"/>
              <a:cs typeface="Times New Roman" panose="02020603050405020304" pitchFamily="18" charset="0"/>
            </a:endParaRPr>
          </a:p>
          <a:p>
            <a:r>
              <a:rPr lang="zh-CN" altLang="en-US" b="1" dirty="0" smtClean="0">
                <a:latin typeface="仿宋_GB2312" pitchFamily="49" charset="-122"/>
                <a:ea typeface="仿宋_GB2312" pitchFamily="49" charset="-122"/>
                <a:cs typeface="Times New Roman" panose="02020603050405020304" pitchFamily="18" charset="0"/>
              </a:rPr>
              <a:t>    收获</a:t>
            </a:r>
            <a:r>
              <a:rPr lang="zh-CN" altLang="en-US" b="1" dirty="0">
                <a:latin typeface="仿宋_GB2312" pitchFamily="49" charset="-122"/>
                <a:ea typeface="仿宋_GB2312" pitchFamily="49" charset="-122"/>
                <a:cs typeface="Times New Roman" panose="02020603050405020304" pitchFamily="18" charset="0"/>
              </a:rPr>
              <a:t>机卸粮后，随机取样</a:t>
            </a:r>
            <a:r>
              <a:rPr lang="en-US" altLang="zh-CN" b="1" dirty="0">
                <a:latin typeface="仿宋_GB2312" pitchFamily="49" charset="-122"/>
                <a:ea typeface="仿宋_GB2312" pitchFamily="49" charset="-122"/>
                <a:cs typeface="Times New Roman" panose="02020603050405020304" pitchFamily="18" charset="0"/>
              </a:rPr>
              <a:t>3</a:t>
            </a:r>
            <a:r>
              <a:rPr lang="zh-CN" altLang="en-US" b="1" dirty="0">
                <a:latin typeface="仿宋_GB2312" pitchFamily="49" charset="-122"/>
                <a:ea typeface="仿宋_GB2312" pitchFamily="49" charset="-122"/>
                <a:cs typeface="Times New Roman" panose="02020603050405020304" pitchFamily="18" charset="0"/>
              </a:rPr>
              <a:t>次，分别测定玉米籽粒含水率，并计算算术平均值（</a:t>
            </a:r>
            <a:r>
              <a:rPr lang="en-US" altLang="zh-CN" b="1" dirty="0">
                <a:latin typeface="仿宋_GB2312" pitchFamily="49" charset="-122"/>
                <a:ea typeface="仿宋_GB2312" pitchFamily="49" charset="-122"/>
                <a:cs typeface="Times New Roman" panose="02020603050405020304" pitchFamily="18" charset="0"/>
              </a:rPr>
              <a:t>N</a:t>
            </a:r>
            <a:r>
              <a:rPr lang="zh-CN" altLang="en-US" b="1" dirty="0">
                <a:latin typeface="仿宋_GB2312" pitchFamily="49" charset="-122"/>
                <a:ea typeface="仿宋_GB2312" pitchFamily="49" charset="-122"/>
                <a:cs typeface="Times New Roman" panose="02020603050405020304" pitchFamily="18" charset="0"/>
              </a:rPr>
              <a:t>），作为该地块玉米籽粒含水率（玉米标准水按</a:t>
            </a:r>
            <a:r>
              <a:rPr lang="en-US" altLang="zh-CN" b="1" dirty="0">
                <a:latin typeface="仿宋_GB2312" pitchFamily="49" charset="-122"/>
                <a:ea typeface="仿宋_GB2312" pitchFamily="49" charset="-122"/>
                <a:cs typeface="Times New Roman" panose="02020603050405020304" pitchFamily="18" charset="0"/>
              </a:rPr>
              <a:t>14%</a:t>
            </a:r>
            <a:r>
              <a:rPr lang="zh-CN" altLang="en-US" b="1" dirty="0">
                <a:latin typeface="仿宋_GB2312" pitchFamily="49" charset="-122"/>
                <a:ea typeface="仿宋_GB2312" pitchFamily="49" charset="-122"/>
                <a:cs typeface="Times New Roman" panose="02020603050405020304" pitchFamily="18" charset="0"/>
              </a:rPr>
              <a:t>测算）。</a:t>
            </a:r>
            <a:endParaRPr lang="zh-CN" altLang="en-US" b="1" dirty="0">
              <a:latin typeface="仿宋_GB2312" pitchFamily="49" charset="-122"/>
              <a:ea typeface="仿宋_GB2312" pitchFamily="49"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（三）玉米收获机损失率测定简易方法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443355" y="2388870"/>
            <a:ext cx="10170795" cy="439547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14="http://schemas.microsoft.com/office/drawing/2010/main" Requires="a14">
          <p:sp>
            <p:nvSpPr>
              <p:cNvPr id="16" name="文本框 17"/>
              <p:cNvSpPr txBox="1"/>
              <p:nvPr/>
            </p:nvSpPr>
            <p:spPr>
              <a:xfrm>
                <a:off x="1547495" y="2693670"/>
                <a:ext cx="10059670" cy="2853690"/>
              </a:xfrm>
              <a:prstGeom prst="rect">
                <a:avLst/>
              </a:prstGeom>
              <a:noFill/>
            </p:spPr>
            <p:txBody>
              <a:bodyPr wrap="square">
                <a:spAutoFit/>
              </a:bodyPr>
              <a:lstStyle/>
              <a:p>
                <a:pPr lvl="0"/>
                <a:r>
                  <a:rPr lang="zh-CN" altLang="en-US" sz="2000" b="1" dirty="0">
                    <a:latin typeface="黑体" panose="02010609060101010101" pitchFamily="49" charset="-122"/>
                    <a:ea typeface="黑体" panose="02010609060101010101" pitchFamily="49" charset="-122"/>
                  </a:rPr>
                  <a:t>每个取样区的损失率计算：</a:t>
                </a:r>
                <a:endParaRPr lang="en-US" altLang="zh-CN" sz="2000" b="1" dirty="0">
                  <a:latin typeface="黑体" panose="02010609060101010101" pitchFamily="49" charset="-122"/>
                  <a:ea typeface="黑体" panose="02010609060101010101" pitchFamily="49" charset="-122"/>
                </a:endParaRPr>
              </a:p>
              <a:p>
                <a:pPr lvl="0"/>
                <a:endParaRPr lang="en-US" altLang="zh-CN" dirty="0">
                  <a:latin typeface="仿宋_GB2312" pitchFamily="49" charset="-122"/>
                  <a:ea typeface="仿宋_GB2312" pitchFamily="49" charset="-122"/>
                </a:endParaRPr>
              </a:p>
              <a:p>
                <a:pPr lvl="0"/>
                <a14:m>
                  <m:oMathPara xmlns:m="http://schemas.openxmlformats.org/officeDocument/2006/math">
                    <m:oMathParaPr>
                      <m:jc m:val="centerGroup"/>
                    </m:oMathParaPr>
                    <m:oMath xmlns:m="http://schemas.openxmlformats.org/officeDocument/2006/math">
                      <m:sSub>
                        <m:sSubPr>
                          <m:ctrlPr>
                            <a:rPr lang="en-US" altLang="zh-CN" i="1">
                              <a:latin typeface="Cambria Math" panose="02040503050406030204"/>
                              <a:ea typeface="仿宋_GB2312" pitchFamily="49" charset="-122"/>
                            </a:rPr>
                          </m:ctrlPr>
                        </m:sSubPr>
                        <m:e>
                          <m:r>
                            <a:rPr lang="en-US" altLang="zh-CN" i="1">
                              <a:latin typeface="Cambria Math" panose="02040503050406030204"/>
                              <a:ea typeface="仿宋_GB2312" pitchFamily="49" charset="-122"/>
                            </a:rPr>
                            <m:t>𝑆</m:t>
                          </m:r>
                        </m:e>
                        <m:sub>
                          <m:r>
                            <a:rPr lang="en-US" altLang="zh-CN" i="1">
                              <a:latin typeface="Cambria Math" panose="02040503050406030204"/>
                              <a:ea typeface="仿宋_GB2312" pitchFamily="49" charset="-122"/>
                            </a:rPr>
                            <m:t>𝑖</m:t>
                          </m:r>
                        </m:sub>
                      </m:sSub>
                      <m:r>
                        <a:rPr lang="en-US" altLang="zh-CN" i="1">
                          <a:latin typeface="Cambria Math" panose="02040503050406030204"/>
                          <a:ea typeface="仿宋_GB2312" pitchFamily="49" charset="-122"/>
                        </a:rPr>
                        <m:t>=</m:t>
                      </m:r>
                      <m:f>
                        <m:fPr>
                          <m:ctrlPr>
                            <a:rPr lang="en-US" altLang="zh-CN" i="1">
                              <a:latin typeface="Cambria Math" panose="02040503050406030204"/>
                              <a:ea typeface="仿宋_GB2312" pitchFamily="49" charset="-122"/>
                            </a:rPr>
                          </m:ctrlPr>
                        </m:fPr>
                        <m:num>
                          <m:sSub>
                            <m:sSubPr>
                              <m:ctrlPr>
                                <a:rPr lang="en-US" altLang="zh-CN" i="1">
                                  <a:latin typeface="Cambria Math" panose="02040503050406030204"/>
                                  <a:ea typeface="仿宋_GB2312" pitchFamily="49" charset="-122"/>
                                </a:rPr>
                              </m:ctrlPr>
                            </m:sSubPr>
                            <m:e>
                              <m:r>
                                <a:rPr lang="en-US" altLang="zh-CN" i="1">
                                  <a:latin typeface="Cambria Math" panose="02040503050406030204"/>
                                  <a:ea typeface="仿宋_GB2312" pitchFamily="49" charset="-122"/>
                                </a:rPr>
                                <m:t>𝑊</m:t>
                              </m:r>
                            </m:e>
                            <m:sub>
                              <m:r>
                                <a:rPr lang="en-US" altLang="zh-CN" i="1">
                                  <a:latin typeface="Cambria Math" panose="02040503050406030204"/>
                                  <a:ea typeface="仿宋_GB2312" pitchFamily="49" charset="-122"/>
                                </a:rPr>
                                <m:t>𝑖</m:t>
                              </m:r>
                            </m:sub>
                          </m:sSub>
                        </m:num>
                        <m:den>
                          <m:r>
                            <a:rPr lang="en-US" altLang="zh-CN" i="1">
                              <a:latin typeface="Cambria Math" panose="02040503050406030204"/>
                              <a:ea typeface="仿宋_GB2312" pitchFamily="49" charset="-122"/>
                            </a:rPr>
                            <m:t>𝑀</m:t>
                          </m:r>
                          <m:r>
                            <a:rPr lang="en-US" altLang="zh-CN" i="1">
                              <a:latin typeface="Cambria Math" panose="02040503050406030204"/>
                              <a:ea typeface="Cambria Math" panose="02040503050406030204"/>
                            </a:rPr>
                            <m:t>×</m:t>
                          </m:r>
                          <m:r>
                            <a:rPr lang="en-US" altLang="zh-CN" i="1">
                              <a:latin typeface="Cambria Math" panose="02040503050406030204"/>
                              <a:ea typeface="Cambria Math" panose="02040503050406030204"/>
                            </a:rPr>
                            <m:t>𝐿</m:t>
                          </m:r>
                          <m:r>
                            <a:rPr lang="en-US" altLang="zh-CN" i="1">
                              <a:latin typeface="Cambria Math" panose="02040503050406030204"/>
                              <a:ea typeface="Cambria Math" panose="02040503050406030204"/>
                            </a:rPr>
                            <m:t>×</m:t>
                          </m:r>
                          <m:r>
                            <a:rPr lang="en-US" altLang="zh-CN" i="1">
                              <a:latin typeface="Cambria Math" panose="02040503050406030204"/>
                              <a:ea typeface="Cambria Math" panose="02040503050406030204"/>
                            </a:rPr>
                            <m:t>𝑋</m:t>
                          </m:r>
                        </m:den>
                      </m:f>
                      <m:r>
                        <a:rPr lang="en-US" altLang="zh-CN" i="1">
                          <a:latin typeface="Cambria Math" panose="02040503050406030204"/>
                          <a:ea typeface="Cambria Math" panose="02040503050406030204"/>
                        </a:rPr>
                        <m:t>×</m:t>
                      </m:r>
                      <m:f>
                        <m:fPr>
                          <m:ctrlPr>
                            <a:rPr lang="en-US" altLang="zh-CN" i="1">
                              <a:latin typeface="Cambria Math" panose="02040503050406030204"/>
                              <a:ea typeface="Cambria Math" panose="02040503050406030204"/>
                            </a:rPr>
                          </m:ctrlPr>
                        </m:fPr>
                        <m:num>
                          <m:r>
                            <a:rPr lang="en-US" altLang="zh-CN" i="1">
                              <a:latin typeface="Cambria Math" panose="02040503050406030204"/>
                              <a:ea typeface="Cambria Math" panose="02040503050406030204"/>
                            </a:rPr>
                            <m:t>666</m:t>
                          </m:r>
                          <m:r>
                            <a:rPr lang="en-US" altLang="zh-CN" i="1">
                              <a:latin typeface="Cambria Math" panose="02040503050406030204"/>
                              <a:ea typeface="Cambria Math" panose="02040503050406030204"/>
                            </a:rPr>
                            <m:t>.</m:t>
                          </m:r>
                          <m:r>
                            <a:rPr lang="en-US" altLang="zh-CN" i="1">
                              <a:latin typeface="Cambria Math" panose="02040503050406030204"/>
                              <a:ea typeface="Cambria Math" panose="02040503050406030204"/>
                            </a:rPr>
                            <m:t>66</m:t>
                          </m:r>
                        </m:num>
                        <m:den>
                          <m:r>
                            <a:rPr lang="en-US" altLang="zh-CN" i="1">
                              <a:latin typeface="Cambria Math" panose="02040503050406030204"/>
                              <a:ea typeface="Cambria Math" panose="02040503050406030204"/>
                            </a:rPr>
                            <m:t>1000</m:t>
                          </m:r>
                        </m:den>
                      </m:f>
                      <m:r>
                        <a:rPr lang="en-US" altLang="zh-CN" i="1">
                          <a:latin typeface="Cambria Math" panose="02040503050406030204"/>
                          <a:ea typeface="Cambria Math" panose="02040503050406030204"/>
                        </a:rPr>
                        <m:t>×</m:t>
                      </m:r>
                      <m:f>
                        <m:fPr>
                          <m:ctrlPr>
                            <a:rPr lang="en-US" altLang="zh-CN" i="1">
                              <a:latin typeface="Cambria Math" panose="02040503050406030204"/>
                              <a:ea typeface="Cambria Math" panose="02040503050406030204"/>
                            </a:rPr>
                          </m:ctrlPr>
                        </m:fPr>
                        <m:num>
                          <m:r>
                            <a:rPr lang="en-US" altLang="zh-CN" i="1">
                              <a:latin typeface="Cambria Math" panose="02040503050406030204"/>
                              <a:ea typeface="Cambria Math" panose="02040503050406030204"/>
                            </a:rPr>
                            <m:t>1</m:t>
                          </m:r>
                          <m:r>
                            <a:rPr lang="en-US" altLang="zh-CN" i="1">
                              <a:latin typeface="Cambria Math" panose="02040503050406030204"/>
                              <a:ea typeface="Cambria Math" panose="02040503050406030204"/>
                            </a:rPr>
                            <m:t>−</m:t>
                          </m:r>
                          <m:r>
                            <a:rPr lang="en-US" altLang="zh-CN" i="1">
                              <a:latin typeface="Cambria Math" panose="02040503050406030204"/>
                              <a:ea typeface="Cambria Math" panose="02040503050406030204"/>
                            </a:rPr>
                            <m:t>𝑁</m:t>
                          </m:r>
                        </m:num>
                        <m:den>
                          <m:r>
                            <a:rPr lang="en-US" altLang="zh-CN" i="1">
                              <a:latin typeface="Cambria Math" panose="02040503050406030204"/>
                              <a:ea typeface="Cambria Math" panose="02040503050406030204"/>
                            </a:rPr>
                            <m:t>1</m:t>
                          </m:r>
                          <m:r>
                            <a:rPr lang="en-US" altLang="zh-CN" i="1">
                              <a:latin typeface="Cambria Math" panose="02040503050406030204"/>
                              <a:ea typeface="Cambria Math" panose="02040503050406030204"/>
                            </a:rPr>
                            <m:t>−</m:t>
                          </m:r>
                          <m:r>
                            <a:rPr lang="en-US" altLang="zh-CN" i="1">
                              <a:latin typeface="Cambria Math" panose="02040503050406030204"/>
                              <a:ea typeface="Cambria Math" panose="02040503050406030204"/>
                            </a:rPr>
                            <m:t>0</m:t>
                          </m:r>
                          <m:r>
                            <a:rPr lang="en-US" altLang="zh-CN" i="1">
                              <a:latin typeface="Cambria Math" panose="02040503050406030204"/>
                              <a:ea typeface="Cambria Math" panose="02040503050406030204"/>
                            </a:rPr>
                            <m:t>.</m:t>
                          </m:r>
                          <m:r>
                            <a:rPr lang="en-US" altLang="zh-CN" i="1">
                              <a:latin typeface="Cambria Math" panose="02040503050406030204"/>
                              <a:ea typeface="Cambria Math" panose="02040503050406030204"/>
                            </a:rPr>
                            <m:t>14</m:t>
                          </m:r>
                        </m:den>
                      </m:f>
                      <m:r>
                        <a:rPr lang="en-US" altLang="zh-CN" i="1">
                          <a:latin typeface="Cambria Math" panose="02040503050406030204"/>
                          <a:ea typeface="Cambria Math" panose="02040503050406030204"/>
                        </a:rPr>
                        <m:t>×</m:t>
                      </m:r>
                      <m:r>
                        <a:rPr lang="en-US" altLang="zh-CN" i="1">
                          <a:latin typeface="Cambria Math" panose="02040503050406030204"/>
                          <a:ea typeface="Cambria Math" panose="02040503050406030204"/>
                        </a:rPr>
                        <m:t>100</m:t>
                      </m:r>
                    </m:oMath>
                  </m:oMathPara>
                </a14:m>
                <a:endParaRPr lang="zh-CN" altLang="en-US" dirty="0">
                  <a:latin typeface="仿宋_GB2312" pitchFamily="49" charset="-122"/>
                  <a:ea typeface="仿宋_GB2312" pitchFamily="49" charset="-122"/>
                </a:endParaRPr>
              </a:p>
              <a:p>
                <a:pPr lvl="0"/>
                <a:r>
                  <a:rPr lang="zh-CN" altLang="en-US" dirty="0">
                    <a:latin typeface="仿宋_GB2312" pitchFamily="49" charset="-122"/>
                    <a:ea typeface="仿宋_GB2312" pitchFamily="49" charset="-122"/>
                  </a:rPr>
                  <a:t> </a:t>
                </a:r>
                <a:endParaRPr lang="zh-CN" altLang="en-US" dirty="0">
                  <a:latin typeface="仿宋_GB2312" pitchFamily="49" charset="-122"/>
                  <a:ea typeface="仿宋_GB2312" pitchFamily="49" charset="-122"/>
                </a:endParaRPr>
              </a:p>
              <a:p>
                <a:pPr lvl="0"/>
                <a:r>
                  <a:rPr lang="zh-CN" altLang="en-US" b="1" dirty="0">
                    <a:latin typeface="仿宋_GB2312" pitchFamily="49" charset="-122"/>
                    <a:ea typeface="仿宋_GB2312" pitchFamily="49" charset="-122"/>
                  </a:rPr>
                  <a:t>式中：𝑆</a:t>
                </a:r>
                <a:r>
                  <a:rPr lang="zh-CN" altLang="en-US" b="1" baseline="-25000" dirty="0">
                    <a:latin typeface="仿宋_GB2312" pitchFamily="49" charset="-122"/>
                    <a:ea typeface="仿宋_GB2312" pitchFamily="49" charset="-122"/>
                  </a:rPr>
                  <a:t>𝑖</a:t>
                </a:r>
                <a:r>
                  <a:rPr lang="en-US" altLang="zh-CN" b="1" dirty="0">
                    <a:latin typeface="仿宋_GB2312" pitchFamily="49" charset="-122"/>
                    <a:ea typeface="仿宋_GB2312" pitchFamily="49" charset="-122"/>
                  </a:rPr>
                  <a:t>—</a:t>
                </a:r>
                <a:r>
                  <a:rPr lang="zh-CN" altLang="en-US" b="1" dirty="0">
                    <a:latin typeface="仿宋_GB2312" pitchFamily="49" charset="-122"/>
                    <a:ea typeface="仿宋_GB2312" pitchFamily="49" charset="-122"/>
                  </a:rPr>
                  <a:t>第</a:t>
                </a:r>
                <a:r>
                  <a:rPr lang="en-US" altLang="zh-CN" b="1" dirty="0">
                    <a:latin typeface="仿宋_GB2312" pitchFamily="49" charset="-122"/>
                    <a:ea typeface="仿宋_GB2312" pitchFamily="49" charset="-122"/>
                  </a:rPr>
                  <a:t>i</a:t>
                </a:r>
                <a:r>
                  <a:rPr lang="zh-CN" altLang="en-US" b="1" dirty="0">
                    <a:latin typeface="仿宋_GB2312" pitchFamily="49" charset="-122"/>
                    <a:ea typeface="仿宋_GB2312" pitchFamily="49" charset="-122"/>
                  </a:rPr>
                  <a:t>个取样区损失率，单位为：</a:t>
                </a:r>
                <a:r>
                  <a:rPr lang="en-US" altLang="zh-CN" b="1" dirty="0">
                    <a:latin typeface="仿宋_GB2312" pitchFamily="49" charset="-122"/>
                    <a:ea typeface="仿宋_GB2312" pitchFamily="49" charset="-122"/>
                  </a:rPr>
                  <a:t>%</a:t>
                </a:r>
                <a:r>
                  <a:rPr lang="zh-CN" altLang="en-US" b="1" dirty="0">
                    <a:latin typeface="仿宋_GB2312" pitchFamily="49" charset="-122"/>
                    <a:ea typeface="仿宋_GB2312" pitchFamily="49" charset="-122"/>
                  </a:rPr>
                  <a:t>；</a:t>
                </a:r>
                <a:endParaRPr lang="en-US" altLang="zh-CN" b="1" dirty="0">
                  <a:latin typeface="仿宋_GB2312" pitchFamily="49" charset="-122"/>
                  <a:ea typeface="仿宋_GB2312" pitchFamily="49" charset="-122"/>
                </a:endParaRPr>
              </a:p>
              <a:p>
                <a:pPr lvl="0"/>
                <a:r>
                  <a:rPr lang="en-US" altLang="zh-CN" b="1" dirty="0">
                    <a:latin typeface="仿宋_GB2312" pitchFamily="49" charset="-122"/>
                    <a:ea typeface="仿宋_GB2312" pitchFamily="49" charset="-122"/>
                  </a:rPr>
                  <a:t>     </a:t>
                </a:r>
                <a:r>
                  <a:rPr lang="zh-CN" altLang="en-US" b="1" dirty="0">
                    <a:latin typeface="仿宋_GB2312" pitchFamily="49" charset="-122"/>
                    <a:ea typeface="仿宋_GB2312" pitchFamily="49" charset="-122"/>
                  </a:rPr>
                  <a:t> </a:t>
                </a:r>
                <a:r>
                  <a:rPr lang="en-US" altLang="zh-CN" b="1" dirty="0">
                    <a:latin typeface="仿宋_GB2312" pitchFamily="49" charset="-122"/>
                    <a:ea typeface="仿宋_GB2312" pitchFamily="49" charset="-122"/>
                  </a:rPr>
                  <a:t>W</a:t>
                </a:r>
                <a:r>
                  <a:rPr lang="en-US" altLang="zh-CN" b="1" baseline="-25000" dirty="0">
                    <a:latin typeface="仿宋_GB2312" pitchFamily="49" charset="-122"/>
                    <a:ea typeface="仿宋_GB2312" pitchFamily="49" charset="-122"/>
                  </a:rPr>
                  <a:t>i</a:t>
                </a:r>
                <a:r>
                  <a:rPr lang="en-US" altLang="zh-CN" b="1" dirty="0">
                    <a:latin typeface="仿宋_GB2312" pitchFamily="49" charset="-122"/>
                    <a:ea typeface="仿宋_GB2312" pitchFamily="49" charset="-122"/>
                  </a:rPr>
                  <a:t>—</a:t>
                </a:r>
                <a:r>
                  <a:rPr lang="zh-CN" altLang="en-US" b="1" dirty="0">
                    <a:latin typeface="仿宋_GB2312" pitchFamily="49" charset="-122"/>
                    <a:ea typeface="仿宋_GB2312" pitchFamily="49" charset="-122"/>
                  </a:rPr>
                  <a:t>第</a:t>
                </a:r>
                <a:r>
                  <a:rPr lang="en-US" altLang="zh-CN" b="1" dirty="0">
                    <a:latin typeface="仿宋_GB2312" pitchFamily="49" charset="-122"/>
                    <a:ea typeface="仿宋_GB2312" pitchFamily="49" charset="-122"/>
                  </a:rPr>
                  <a:t>i</a:t>
                </a:r>
                <a:r>
                  <a:rPr lang="zh-CN" altLang="en-US" b="1" dirty="0">
                    <a:latin typeface="仿宋_GB2312" pitchFamily="49" charset="-122"/>
                    <a:ea typeface="仿宋_GB2312" pitchFamily="49" charset="-122"/>
                  </a:rPr>
                  <a:t>个取样区内玉米籽粒损失质量，单位为：克；</a:t>
                </a:r>
                <a:endParaRPr lang="en-US" altLang="zh-CN" b="1" dirty="0">
                  <a:latin typeface="仿宋_GB2312" pitchFamily="49" charset="-122"/>
                  <a:ea typeface="仿宋_GB2312" pitchFamily="49" charset="-122"/>
                </a:endParaRPr>
              </a:p>
              <a:p>
                <a:pPr lvl="0"/>
                <a:r>
                  <a:rPr lang="en-US" altLang="zh-CN" b="1" dirty="0">
                    <a:latin typeface="仿宋_GB2312" pitchFamily="49" charset="-122"/>
                    <a:ea typeface="仿宋_GB2312" pitchFamily="49" charset="-122"/>
                  </a:rPr>
                  <a:t>      M—</a:t>
                </a:r>
                <a:r>
                  <a:rPr lang="zh-CN" altLang="en-US" b="1" dirty="0">
                    <a:latin typeface="仿宋_GB2312" pitchFamily="49" charset="-122"/>
                    <a:ea typeface="仿宋_GB2312" pitchFamily="49" charset="-122"/>
                  </a:rPr>
                  <a:t>单位面积玉米籽粒产量，单位为：千克</a:t>
                </a:r>
                <a:r>
                  <a:rPr lang="en-US" altLang="zh-CN" b="1" dirty="0">
                    <a:latin typeface="仿宋_GB2312" pitchFamily="49" charset="-122"/>
                    <a:ea typeface="仿宋_GB2312" pitchFamily="49" charset="-122"/>
                  </a:rPr>
                  <a:t>/</a:t>
                </a:r>
                <a:r>
                  <a:rPr lang="zh-CN" altLang="en-US" b="1" dirty="0">
                    <a:latin typeface="仿宋_GB2312" pitchFamily="49" charset="-122"/>
                    <a:ea typeface="仿宋_GB2312" pitchFamily="49" charset="-122"/>
                  </a:rPr>
                  <a:t>亩；</a:t>
                </a:r>
                <a:endParaRPr lang="en-US" altLang="zh-CN" b="1" dirty="0">
                  <a:latin typeface="仿宋_GB2312" pitchFamily="49" charset="-122"/>
                  <a:ea typeface="仿宋_GB2312" pitchFamily="49" charset="-122"/>
                </a:endParaRPr>
              </a:p>
              <a:p>
                <a:pPr lvl="0"/>
                <a:r>
                  <a:rPr lang="zh-CN" altLang="en-US" b="1" dirty="0">
                    <a:latin typeface="仿宋_GB2312" pitchFamily="49" charset="-122"/>
                    <a:ea typeface="仿宋_GB2312" pitchFamily="49" charset="-122"/>
                  </a:rPr>
                  <a:t>      </a:t>
                </a:r>
                <a:r>
                  <a:rPr lang="en-US" altLang="zh-CN" b="1" dirty="0">
                    <a:latin typeface="仿宋_GB2312" pitchFamily="49" charset="-122"/>
                    <a:ea typeface="仿宋_GB2312" pitchFamily="49" charset="-122"/>
                  </a:rPr>
                  <a:t>X—</a:t>
                </a:r>
                <a:r>
                  <a:rPr lang="zh-CN" altLang="en-US" b="1" dirty="0">
                    <a:latin typeface="仿宋_GB2312" pitchFamily="49" charset="-122"/>
                    <a:ea typeface="仿宋_GB2312" pitchFamily="49" charset="-122"/>
                  </a:rPr>
                  <a:t>取样区长度，单位为：米； </a:t>
                </a:r>
                <a:endParaRPr lang="en-US" altLang="zh-CN" b="1" dirty="0">
                  <a:latin typeface="仿宋_GB2312" pitchFamily="49" charset="-122"/>
                  <a:ea typeface="仿宋_GB2312" pitchFamily="49" charset="-122"/>
                </a:endParaRPr>
              </a:p>
              <a:p>
                <a:pPr lvl="0"/>
                <a:r>
                  <a:rPr lang="en-US" altLang="zh-CN" b="1" dirty="0">
                    <a:latin typeface="仿宋_GB2312" pitchFamily="49" charset="-122"/>
                    <a:ea typeface="仿宋_GB2312" pitchFamily="49" charset="-122"/>
                  </a:rPr>
                  <a:t>      </a:t>
                </a:r>
                <a14:m>
                  <m:oMath xmlns:m="http://schemas.openxmlformats.org/officeDocument/2006/math">
                    <m:r>
                      <a:rPr lang="en-US" altLang="zh-CN" i="1">
                        <a:latin typeface="Cambria Math" panose="02040503050406030204"/>
                        <a:ea typeface="Cambria Math" panose="02040503050406030204"/>
                      </a:rPr>
                      <m:t>𝑁</m:t>
                    </m:r>
                  </m:oMath>
                </a14:m>
                <a:r>
                  <a:rPr lang="en-US" altLang="zh-CN" b="1" dirty="0">
                    <a:latin typeface="仿宋_GB2312" pitchFamily="49" charset="-122"/>
                    <a:ea typeface="仿宋_GB2312" pitchFamily="49" charset="-122"/>
                  </a:rPr>
                  <a:t>—</a:t>
                </a:r>
                <a:r>
                  <a:rPr lang="zh-CN" altLang="en-US" b="1" dirty="0">
                    <a:latin typeface="仿宋_GB2312" pitchFamily="49" charset="-122"/>
                    <a:ea typeface="仿宋_GB2312" pitchFamily="49" charset="-122"/>
                  </a:rPr>
                  <a:t>玉米籽粒含水率，测</a:t>
                </a:r>
                <a:r>
                  <a:rPr lang="en-US" altLang="zh-CN" b="1" dirty="0">
                    <a:latin typeface="仿宋_GB2312" pitchFamily="49" charset="-122"/>
                    <a:ea typeface="仿宋_GB2312" pitchFamily="49" charset="-122"/>
                  </a:rPr>
                  <a:t>3</a:t>
                </a:r>
                <a:r>
                  <a:rPr lang="zh-CN" altLang="en-US" b="1" dirty="0">
                    <a:latin typeface="仿宋_GB2312" pitchFamily="49" charset="-122"/>
                    <a:ea typeface="仿宋_GB2312" pitchFamily="49" charset="-122"/>
                  </a:rPr>
                  <a:t>次，取算术平均值，单位为：</a:t>
                </a:r>
                <a:r>
                  <a:rPr lang="en-US" altLang="zh-CN" b="1" dirty="0">
                    <a:latin typeface="仿宋_GB2312" pitchFamily="49" charset="-122"/>
                    <a:ea typeface="仿宋_GB2312" pitchFamily="49" charset="-122"/>
                  </a:rPr>
                  <a:t>%</a:t>
                </a:r>
                <a:r>
                  <a:rPr lang="zh-CN" altLang="en-US" b="1" dirty="0">
                    <a:latin typeface="仿宋_GB2312" pitchFamily="49" charset="-122"/>
                    <a:ea typeface="仿宋_GB2312" pitchFamily="49" charset="-122"/>
                  </a:rPr>
                  <a:t>。</a:t>
                </a:r>
                <a:endParaRPr lang="zh-CN" altLang="en-US" b="1" dirty="0">
                  <a:latin typeface="仿宋_GB2312" pitchFamily="49" charset="-122"/>
                  <a:ea typeface="仿宋_GB2312" pitchFamily="49" charset="-122"/>
                </a:endParaRPr>
              </a:p>
            </p:txBody>
          </p:sp>
        </mc:Choice>
        <mc:Fallback>
          <p:sp>
            <p:nvSpPr>
              <p:cNvPr id="16" name="文本框 17"/>
              <p:cNvSpPr txBox="1">
                <a:spLocks noRot="1" noChangeAspect="1" noMove="1" noResize="1" noEditPoints="1" noAdjustHandles="1" noChangeArrowheads="1" noChangeShapeType="1" noTextEdit="1"/>
              </p:cNvSpPr>
              <p:nvPr/>
            </p:nvSpPr>
            <p:spPr>
              <a:xfrm>
                <a:off x="1547495" y="2693670"/>
                <a:ext cx="10059670" cy="2853690"/>
              </a:xfrm>
              <a:prstGeom prst="rect">
                <a:avLst/>
              </a:prstGeom>
              <a:blipFill rotWithShape="1">
                <a:blip r:embed="rId4"/>
                <a:stretch>
                  <a:fillRect/>
                </a:stretch>
              </a:blipFill>
            </p:spPr>
            <p:txBody>
              <a:bodyPr/>
              <a:lstStyle/>
              <a:p>
                <a:r>
                  <a:rPr lang="zh-CN" altLang="en-US">
                    <a:noFill/>
                  </a:rPr>
                  <a:t> </a:t>
                </a:r>
              </a:p>
            </p:txBody>
          </p:sp>
        </mc:Fallback>
      </mc:AlternateContent>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（三）玉米收获机损失率测定简易方法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181100" y="2388870"/>
            <a:ext cx="10433050" cy="439547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14="http://schemas.microsoft.com/office/drawing/2010/main" Requires="a14">
          <p:sp>
            <p:nvSpPr>
              <p:cNvPr id="16" name="文本框 17"/>
              <p:cNvSpPr txBox="1"/>
              <p:nvPr/>
            </p:nvSpPr>
            <p:spPr>
              <a:xfrm>
                <a:off x="1331595" y="2693670"/>
                <a:ext cx="10275570" cy="3213735"/>
              </a:xfrm>
              <a:prstGeom prst="rect">
                <a:avLst/>
              </a:prstGeom>
              <a:noFill/>
            </p:spPr>
            <p:txBody>
              <a:bodyPr wrap="square">
                <a:spAutoFit/>
              </a:bodyPr>
              <a:lstStyle/>
              <a:p>
                <a:pPr lvl="0"/>
                <a:r>
                  <a:rPr lang="zh-CN" altLang="en-US" b="1" dirty="0">
                    <a:latin typeface="黑体" panose="02010609060101010101" pitchFamily="49" charset="-122"/>
                    <a:ea typeface="黑体" panose="02010609060101010101" pitchFamily="49" charset="-122"/>
                  </a:rPr>
                  <a:t>单位面积玉米籽粒产量：</a:t>
                </a:r>
                <a:endParaRPr lang="en-US" altLang="zh-CN" b="1" dirty="0">
                  <a:latin typeface="黑体" panose="02010609060101010101" pitchFamily="49" charset="-122"/>
                  <a:ea typeface="黑体" panose="02010609060101010101" pitchFamily="49" charset="-122"/>
                </a:endParaRPr>
              </a:p>
              <a:p>
                <a:pPr lvl="0"/>
                <a:endParaRPr lang="zh-CN" altLang="en-US" sz="1600" dirty="0">
                  <a:latin typeface="仿宋_GB2312" pitchFamily="49" charset="-122"/>
                  <a:ea typeface="仿宋_GB2312" pitchFamily="49" charset="-122"/>
                </a:endParaRPr>
              </a:p>
              <a:p>
                <a:pPr lvl="0"/>
                <a:r>
                  <a:rPr lang="zh-CN" altLang="en-US" sz="1600" b="1" dirty="0">
                    <a:latin typeface="仿宋_GB2312" pitchFamily="49" charset="-122"/>
                    <a:ea typeface="仿宋_GB2312" pitchFamily="49" charset="-122"/>
                  </a:rPr>
                  <a:t>  因测定时间和条件有限，以近三年当地（县级行政区划）玉米平均亩产量代替单位面积玉米籽粒产量；因在蜡熟末期至完熟期收获，玉米自然落粒非常少，本文忽略自然落粒影响。</a:t>
                </a:r>
                <a:endParaRPr lang="zh-CN" altLang="en-US" sz="1600" b="1" dirty="0">
                  <a:latin typeface="仿宋_GB2312" pitchFamily="49" charset="-122"/>
                  <a:ea typeface="仿宋_GB2312" pitchFamily="49" charset="-122"/>
                </a:endParaRPr>
              </a:p>
              <a:p>
                <a:pPr lvl="0"/>
                <a:endParaRPr lang="en-US" altLang="zh-CN" sz="1600" b="1" dirty="0">
                  <a:solidFill>
                    <a:srgbClr val="FFC000"/>
                  </a:solidFill>
                  <a:latin typeface="仿宋_GB2312" pitchFamily="49" charset="-122"/>
                  <a:ea typeface="仿宋_GB2312" pitchFamily="49" charset="-122"/>
                </a:endParaRPr>
              </a:p>
              <a:p>
                <a:pPr lvl="0"/>
                <a:r>
                  <a:rPr lang="zh-CN" altLang="en-US" sz="1600" b="1" dirty="0">
                    <a:solidFill>
                      <a:srgbClr val="C00000"/>
                    </a:solidFill>
                    <a:latin typeface="仿宋_GB2312" pitchFamily="49" charset="-122"/>
                    <a:ea typeface="仿宋_GB2312" pitchFamily="49" charset="-122"/>
                  </a:rPr>
                  <a:t>实际也可以用现场测产得到玉米平均亩产量代替单位面积玉米籽粒产量。</a:t>
                </a:r>
                <a:endParaRPr lang="en-US" altLang="zh-CN" sz="1600" b="1" dirty="0">
                  <a:solidFill>
                    <a:srgbClr val="C00000"/>
                  </a:solidFill>
                  <a:latin typeface="仿宋_GB2312" pitchFamily="49" charset="-122"/>
                  <a:ea typeface="仿宋_GB2312" pitchFamily="49" charset="-122"/>
                </a:endParaRPr>
              </a:p>
              <a:p>
                <a:pPr lvl="0"/>
                <a:endParaRPr lang="en-US" altLang="zh-CN" sz="1600" dirty="0">
                  <a:latin typeface="仿宋_GB2312" pitchFamily="49" charset="-122"/>
                  <a:ea typeface="仿宋_GB2312" pitchFamily="49" charset="-122"/>
                </a:endParaRPr>
              </a:p>
              <a:p>
                <a:pPr lvl="0"/>
                <a:r>
                  <a:rPr lang="zh-CN" altLang="en-US" b="1" dirty="0">
                    <a:latin typeface="黑体" panose="02010609060101010101" pitchFamily="49" charset="-122"/>
                    <a:ea typeface="黑体" panose="02010609060101010101" pitchFamily="49" charset="-122"/>
                  </a:rPr>
                  <a:t>平均损失率计算：</a:t>
                </a:r>
                <a:endParaRPr lang="zh-CN" altLang="en-US" b="1" dirty="0">
                  <a:latin typeface="黑体" panose="02010609060101010101" pitchFamily="49" charset="-122"/>
                  <a:ea typeface="黑体" panose="02010609060101010101" pitchFamily="49" charset="-122"/>
                </a:endParaRPr>
              </a:p>
              <a:p>
                <a:pPr lvl="0"/>
                <a:r>
                  <a:rPr lang="zh-CN" altLang="en-US" sz="1600" dirty="0">
                    <a:latin typeface="仿宋_GB2312" pitchFamily="49" charset="-122"/>
                    <a:ea typeface="仿宋_GB2312" pitchFamily="49" charset="-122"/>
                  </a:rPr>
                  <a:t>                        </a:t>
                </a:r>
                <a14:m>
                  <m:oMath xmlns:m="http://schemas.openxmlformats.org/officeDocument/2006/math">
                    <m:r>
                      <a:rPr lang="en-US" altLang="zh-CN" sz="1600" i="1">
                        <a:latin typeface="Cambria Math" panose="02040503050406030204"/>
                        <a:ea typeface="仿宋_GB2312" pitchFamily="49" charset="-122"/>
                      </a:rPr>
                      <m:t>𝑆</m:t>
                    </m:r>
                    <m:r>
                      <a:rPr lang="en-US" altLang="zh-CN" sz="1600" i="1">
                        <a:latin typeface="Cambria Math" panose="02040503050406030204"/>
                        <a:ea typeface="仿宋_GB2312" pitchFamily="49" charset="-122"/>
                      </a:rPr>
                      <m:t>=</m:t>
                    </m:r>
                    <m:f>
                      <m:fPr>
                        <m:ctrlPr>
                          <a:rPr lang="en-US" altLang="zh-CN" sz="1600" i="1">
                            <a:latin typeface="Cambria Math" panose="02040503050406030204"/>
                            <a:ea typeface="仿宋_GB2312" pitchFamily="49" charset="-122"/>
                          </a:rPr>
                        </m:ctrlPr>
                      </m:fPr>
                      <m:num>
                        <m:nary>
                          <m:naryPr>
                            <m:chr m:val="∑"/>
                            <m:subHide m:val="on"/>
                            <m:supHide m:val="on"/>
                            <m:ctrlPr>
                              <a:rPr lang="en-US" altLang="zh-CN" sz="1600" i="1">
                                <a:latin typeface="Cambria Math" panose="02040503050406030204"/>
                                <a:ea typeface="仿宋_GB2312" pitchFamily="49" charset="-122"/>
                              </a:rPr>
                            </m:ctrlPr>
                          </m:naryPr>
                          <m:sub/>
                          <m:sup/>
                          <m:e>
                            <m:sSub>
                              <m:sSubPr>
                                <m:ctrlPr>
                                  <a:rPr lang="en-US" altLang="zh-CN" sz="1600" i="1">
                                    <a:latin typeface="Cambria Math" panose="02040503050406030204"/>
                                    <a:ea typeface="仿宋_GB2312" pitchFamily="49" charset="-122"/>
                                  </a:rPr>
                                </m:ctrlPr>
                              </m:sSubPr>
                              <m:e>
                                <m:r>
                                  <a:rPr lang="en-US" altLang="zh-CN" sz="1600" i="1">
                                    <a:latin typeface="Cambria Math" panose="02040503050406030204"/>
                                    <a:ea typeface="仿宋_GB2312" pitchFamily="49" charset="-122"/>
                                  </a:rPr>
                                  <m:t>𝑆</m:t>
                                </m:r>
                              </m:e>
                              <m:sub>
                                <m:r>
                                  <a:rPr lang="en-US" altLang="zh-CN" sz="1600" i="1">
                                    <a:latin typeface="Cambria Math" panose="02040503050406030204"/>
                                    <a:ea typeface="仿宋_GB2312" pitchFamily="49" charset="-122"/>
                                  </a:rPr>
                                  <m:t>𝑖</m:t>
                                </m:r>
                              </m:sub>
                            </m:sSub>
                          </m:e>
                        </m:nary>
                      </m:num>
                      <m:den>
                        <m:r>
                          <a:rPr lang="en-US" altLang="zh-CN" sz="1600" i="1">
                            <a:latin typeface="Cambria Math" panose="02040503050406030204"/>
                            <a:ea typeface="仿宋_GB2312" pitchFamily="49" charset="-122"/>
                          </a:rPr>
                          <m:t>𝑛</m:t>
                        </m:r>
                      </m:den>
                    </m:f>
                  </m:oMath>
                </a14:m>
                <a:endParaRPr lang="en-US" altLang="zh-CN" sz="1600" dirty="0">
                  <a:latin typeface="仿宋_GB2312" pitchFamily="49" charset="-122"/>
                  <a:ea typeface="仿宋_GB2312" pitchFamily="49" charset="-122"/>
                </a:endParaRPr>
              </a:p>
              <a:p>
                <a:pPr lvl="0"/>
                <a:endParaRPr lang="en-US" altLang="zh-CN" sz="1600" dirty="0">
                  <a:latin typeface="仿宋_GB2312" pitchFamily="49" charset="-122"/>
                  <a:ea typeface="仿宋_GB2312" pitchFamily="49" charset="-122"/>
                </a:endParaRPr>
              </a:p>
              <a:p>
                <a:pPr lvl="0"/>
                <a:r>
                  <a:rPr lang="zh-CN" altLang="en-US" sz="1600" b="1" dirty="0">
                    <a:latin typeface="仿宋_GB2312" pitchFamily="49" charset="-122"/>
                    <a:ea typeface="仿宋_GB2312" pitchFamily="49" charset="-122"/>
                  </a:rPr>
                  <a:t>式中： </a:t>
                </a:r>
                <a:r>
                  <a:rPr lang="en-US" altLang="zh-CN" sz="1600" b="1" dirty="0">
                    <a:latin typeface="仿宋_GB2312" pitchFamily="49" charset="-122"/>
                    <a:ea typeface="仿宋_GB2312" pitchFamily="49" charset="-122"/>
                  </a:rPr>
                  <a:t>S</a:t>
                </a:r>
                <a:r>
                  <a:rPr lang="zh-CN" altLang="en-US" sz="1600" b="1" dirty="0">
                    <a:latin typeface="仿宋_GB2312" pitchFamily="49" charset="-122"/>
                    <a:ea typeface="仿宋_GB2312" pitchFamily="49" charset="-122"/>
                  </a:rPr>
                  <a:t> </a:t>
                </a:r>
                <a:r>
                  <a:rPr lang="en-US" altLang="zh-CN" sz="1600" b="1" dirty="0">
                    <a:latin typeface="仿宋_GB2312" pitchFamily="49" charset="-122"/>
                    <a:ea typeface="仿宋_GB2312" pitchFamily="49" charset="-122"/>
                  </a:rPr>
                  <a:t>—</a:t>
                </a:r>
                <a:r>
                  <a:rPr lang="zh-CN" altLang="en-US" sz="1600" b="1" dirty="0">
                    <a:latin typeface="仿宋_GB2312" pitchFamily="49" charset="-122"/>
                    <a:ea typeface="仿宋_GB2312" pitchFamily="49" charset="-122"/>
                  </a:rPr>
                  <a:t>平均损失率，单位为：</a:t>
                </a:r>
                <a:r>
                  <a:rPr lang="en-US" altLang="zh-CN" sz="1600" b="1" dirty="0">
                    <a:latin typeface="仿宋_GB2312" pitchFamily="49" charset="-122"/>
                    <a:ea typeface="仿宋_GB2312" pitchFamily="49" charset="-122"/>
                  </a:rPr>
                  <a:t>%</a:t>
                </a:r>
                <a:r>
                  <a:rPr lang="zh-CN" altLang="en-US" sz="1600" b="1" dirty="0">
                    <a:latin typeface="仿宋_GB2312" pitchFamily="49" charset="-122"/>
                    <a:ea typeface="仿宋_GB2312" pitchFamily="49" charset="-122"/>
                  </a:rPr>
                  <a:t>； </a:t>
                </a:r>
                <a:endParaRPr lang="en-US" altLang="zh-CN" sz="1600" b="1" dirty="0">
                  <a:latin typeface="仿宋_GB2312" pitchFamily="49" charset="-122"/>
                  <a:ea typeface="仿宋_GB2312" pitchFamily="49" charset="-122"/>
                </a:endParaRPr>
              </a:p>
              <a:p>
                <a:pPr lvl="0"/>
                <a:r>
                  <a:rPr lang="en-US" altLang="zh-CN" sz="1600" b="1" dirty="0">
                    <a:latin typeface="仿宋_GB2312" pitchFamily="49" charset="-122"/>
                    <a:ea typeface="仿宋_GB2312" pitchFamily="49" charset="-122"/>
                  </a:rPr>
                  <a:t>       n—</a:t>
                </a:r>
                <a:r>
                  <a:rPr lang="zh-CN" altLang="en-US" sz="1600" b="1" dirty="0">
                    <a:latin typeface="仿宋_GB2312" pitchFamily="49" charset="-122"/>
                    <a:ea typeface="仿宋_GB2312" pitchFamily="49" charset="-122"/>
                  </a:rPr>
                  <a:t>取样点数量，单位为：个，本文中</a:t>
                </a:r>
                <a:r>
                  <a:rPr lang="en-US" altLang="zh-CN" sz="1600" b="1" dirty="0">
                    <a:latin typeface="仿宋_GB2312" pitchFamily="49" charset="-122"/>
                    <a:ea typeface="仿宋_GB2312" pitchFamily="49" charset="-122"/>
                  </a:rPr>
                  <a:t>n=2</a:t>
                </a:r>
                <a:r>
                  <a:rPr lang="zh-CN" altLang="en-US" sz="1600" b="1" dirty="0">
                    <a:latin typeface="仿宋_GB2312" pitchFamily="49" charset="-122"/>
                    <a:ea typeface="仿宋_GB2312" pitchFamily="49" charset="-122"/>
                  </a:rPr>
                  <a:t>。</a:t>
                </a:r>
                <a:endParaRPr lang="zh-CN" altLang="en-US" sz="1600" b="1" dirty="0">
                  <a:latin typeface="仿宋_GB2312" pitchFamily="49" charset="-122"/>
                  <a:ea typeface="仿宋_GB2312" pitchFamily="49" charset="-122"/>
                </a:endParaRPr>
              </a:p>
            </p:txBody>
          </p:sp>
        </mc:Choice>
        <mc:Fallback>
          <p:sp>
            <p:nvSpPr>
              <p:cNvPr id="16" name="文本框 17"/>
              <p:cNvSpPr txBox="1">
                <a:spLocks noRot="1" noChangeAspect="1" noMove="1" noResize="1" noEditPoints="1" noAdjustHandles="1" noChangeArrowheads="1" noChangeShapeType="1" noTextEdit="1"/>
              </p:cNvSpPr>
              <p:nvPr/>
            </p:nvSpPr>
            <p:spPr>
              <a:xfrm>
                <a:off x="1331595" y="2693670"/>
                <a:ext cx="10275570" cy="3213735"/>
              </a:xfrm>
              <a:prstGeom prst="rect">
                <a:avLst/>
              </a:prstGeom>
              <a:blipFill rotWithShape="1">
                <a:blip r:embed="rId4"/>
                <a:stretch>
                  <a:fillRect/>
                </a:stretch>
              </a:blipFill>
            </p:spPr>
            <p:txBody>
              <a:bodyPr/>
              <a:lstStyle/>
              <a:p>
                <a:r>
                  <a:rPr lang="zh-CN" altLang="en-US">
                    <a:noFill/>
                  </a:rPr>
                  <a:t> </a:t>
                </a:r>
              </a:p>
            </p:txBody>
          </p:sp>
        </mc:Fallback>
      </mc:AlternateContent>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（四）水稻联合收割机收获损失率测定方法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325245" y="2388870"/>
            <a:ext cx="10288905" cy="439610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1317625" y="2693670"/>
            <a:ext cx="10289540" cy="2584450"/>
          </a:xfrm>
          <a:prstGeom prst="rect">
            <a:avLst/>
          </a:prstGeom>
          <a:noFill/>
        </p:spPr>
        <p:txBody>
          <a:bodyPr wrap="square">
            <a:spAutoFit/>
          </a:bodyPr>
          <a:lstStyle/>
          <a:p>
            <a:pPr lvl="0"/>
            <a:r>
              <a:rPr lang="zh-CN" altLang="en-US" b="1" dirty="0">
                <a:latin typeface="黑体" panose="02010609060101010101" pitchFamily="49" charset="-122"/>
                <a:ea typeface="黑体" panose="02010609060101010101" pitchFamily="49" charset="-122"/>
              </a:rPr>
              <a:t>范围</a:t>
            </a:r>
            <a:r>
              <a:rPr lang="en-US" altLang="zh-CN" b="1" dirty="0">
                <a:latin typeface="黑体" panose="02010609060101010101" pitchFamily="49" charset="-122"/>
                <a:ea typeface="黑体" panose="02010609060101010101" pitchFamily="49" charset="-122"/>
              </a:rPr>
              <a:t>:</a:t>
            </a:r>
            <a:endParaRPr lang="en-US" altLang="zh-CN" b="1" dirty="0">
              <a:latin typeface="黑体" panose="02010609060101010101" pitchFamily="49" charset="-122"/>
              <a:ea typeface="黑体" panose="02010609060101010101" pitchFamily="49" charset="-122"/>
            </a:endParaRPr>
          </a:p>
          <a:p>
            <a:pPr lvl="0"/>
            <a:r>
              <a:rPr lang="zh-CN" altLang="en-US" b="1" dirty="0">
                <a:latin typeface="仿宋_GB2312" pitchFamily="49" charset="-122"/>
                <a:ea typeface="仿宋_GB2312" pitchFamily="49" charset="-122"/>
              </a:rPr>
              <a:t>规定了水稻收获时联合收割机（包括轮式和履带式，全喂入式和半喂入式）收获损失率简易测定方法。</a:t>
            </a:r>
            <a:endParaRPr lang="zh-CN" altLang="en-US" b="1" dirty="0">
              <a:latin typeface="仿宋_GB2312" pitchFamily="49" charset="-122"/>
              <a:ea typeface="仿宋_GB2312" pitchFamily="49" charset="-122"/>
            </a:endParaRPr>
          </a:p>
          <a:p>
            <a:pPr lvl="0"/>
            <a:endParaRPr lang="en-US" altLang="zh-CN" dirty="0">
              <a:latin typeface="仿宋_GB2312" pitchFamily="49" charset="-122"/>
              <a:ea typeface="仿宋_GB2312" pitchFamily="49" charset="-122"/>
            </a:endParaRPr>
          </a:p>
          <a:p>
            <a:pPr lvl="0"/>
            <a:r>
              <a:rPr lang="zh-CN" altLang="en-US" b="1" dirty="0">
                <a:latin typeface="黑体" panose="02010609060101010101" pitchFamily="49" charset="-122"/>
                <a:ea typeface="黑体" panose="02010609060101010101" pitchFamily="49" charset="-122"/>
              </a:rPr>
              <a:t>依据标准</a:t>
            </a:r>
            <a:r>
              <a:rPr lang="en-US" altLang="zh-CN" b="1" dirty="0">
                <a:latin typeface="黑体" panose="02010609060101010101" pitchFamily="49" charset="-122"/>
                <a:ea typeface="黑体" panose="02010609060101010101" pitchFamily="49" charset="-122"/>
              </a:rPr>
              <a:t>:</a:t>
            </a:r>
            <a:endParaRPr lang="en-US" altLang="zh-CN" b="1" dirty="0">
              <a:latin typeface="黑体" panose="02010609060101010101" pitchFamily="49" charset="-122"/>
              <a:ea typeface="黑体" panose="02010609060101010101" pitchFamily="49" charset="-122"/>
            </a:endParaRPr>
          </a:p>
          <a:p>
            <a:pPr lvl="0"/>
            <a:r>
              <a:rPr lang="en-US" altLang="zh-CN" b="1" dirty="0">
                <a:latin typeface="仿宋_GB2312" pitchFamily="49" charset="-122"/>
                <a:ea typeface="仿宋_GB2312" pitchFamily="49" charset="-122"/>
              </a:rPr>
              <a:t>GB/T 5262-2008  </a:t>
            </a:r>
            <a:r>
              <a:rPr lang="zh-CN" altLang="en-US" b="1" dirty="0">
                <a:latin typeface="仿宋_GB2312" pitchFamily="49" charset="-122"/>
                <a:ea typeface="仿宋_GB2312" pitchFamily="49" charset="-122"/>
              </a:rPr>
              <a:t>农业机械试验条件 测定方法的一般规定</a:t>
            </a:r>
            <a:endParaRPr lang="zh-CN" altLang="en-US" b="1" dirty="0">
              <a:latin typeface="仿宋_GB2312" pitchFamily="49" charset="-122"/>
              <a:ea typeface="仿宋_GB2312" pitchFamily="49" charset="-122"/>
            </a:endParaRPr>
          </a:p>
          <a:p>
            <a:pPr lvl="0"/>
            <a:r>
              <a:rPr lang="en-US" altLang="zh-CN" b="1" dirty="0">
                <a:latin typeface="仿宋_GB2312" pitchFamily="49" charset="-122"/>
                <a:ea typeface="仿宋_GB2312" pitchFamily="49" charset="-122"/>
              </a:rPr>
              <a:t>GB/T 5667-2008  </a:t>
            </a:r>
            <a:r>
              <a:rPr lang="zh-CN" altLang="en-US" b="1" dirty="0">
                <a:latin typeface="仿宋_GB2312" pitchFamily="49" charset="-122"/>
                <a:ea typeface="仿宋_GB2312" pitchFamily="49" charset="-122"/>
              </a:rPr>
              <a:t>农业机械 生产试验方法</a:t>
            </a:r>
            <a:endParaRPr lang="zh-CN" altLang="en-US" b="1" dirty="0">
              <a:latin typeface="仿宋_GB2312" pitchFamily="49" charset="-122"/>
              <a:ea typeface="仿宋_GB2312" pitchFamily="49" charset="-122"/>
            </a:endParaRPr>
          </a:p>
          <a:p>
            <a:pPr lvl="0"/>
            <a:r>
              <a:rPr lang="en-US" altLang="zh-CN" b="1" dirty="0">
                <a:latin typeface="仿宋_GB2312" pitchFamily="49" charset="-122"/>
                <a:ea typeface="仿宋_GB2312" pitchFamily="49" charset="-122"/>
              </a:rPr>
              <a:t>NY/T 498-2013   </a:t>
            </a:r>
            <a:r>
              <a:rPr lang="zh-CN" altLang="en-US" b="1" dirty="0">
                <a:latin typeface="仿宋_GB2312" pitchFamily="49" charset="-122"/>
                <a:ea typeface="仿宋_GB2312" pitchFamily="49" charset="-122"/>
              </a:rPr>
              <a:t>水稻联合收获机械作业质量</a:t>
            </a:r>
            <a:endParaRPr lang="zh-CN" altLang="en-US" b="1" dirty="0">
              <a:latin typeface="仿宋_GB2312" pitchFamily="49" charset="-122"/>
              <a:ea typeface="仿宋_GB2312" pitchFamily="49" charset="-122"/>
            </a:endParaRPr>
          </a:p>
          <a:p>
            <a:pPr lvl="0"/>
            <a:endParaRPr lang="en-US" altLang="zh-CN"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65205" y="216347"/>
            <a:ext cx="864096" cy="706755"/>
          </a:xfrm>
          <a:prstGeom prst="rect">
            <a:avLst/>
          </a:prstGeom>
          <a:noFill/>
        </p:spPr>
        <p:txBody>
          <a:bodyPr wrap="square" rtlCol="0">
            <a:spAutoFit/>
          </a:bodyPr>
          <a:lstStyle/>
          <a:p>
            <a:endParaRPr lang="zh-CN" altLang="en-US" sz="4000" b="1" dirty="0">
              <a:effectLst>
                <a:outerShdw blurRad="38100" dist="38100" dir="2700000" algn="tl">
                  <a:srgbClr val="000000">
                    <a:alpha val="43137"/>
                  </a:srgbClr>
                </a:outerShdw>
              </a:effectLst>
              <a:latin typeface="+mn-ea"/>
              <a:ea typeface="+mn-ea"/>
            </a:endParaRPr>
          </a:p>
        </p:txBody>
      </p:sp>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（四）水稻联合收割机收获损失率测定方法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370965" y="2536190"/>
            <a:ext cx="10099040" cy="419544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1644650" y="2693670"/>
            <a:ext cx="9962515" cy="2522855"/>
          </a:xfrm>
          <a:prstGeom prst="rect">
            <a:avLst/>
          </a:prstGeom>
          <a:noFill/>
        </p:spPr>
        <p:txBody>
          <a:bodyPr wrap="square">
            <a:spAutoFit/>
          </a:bodyPr>
          <a:lstStyle/>
          <a:p>
            <a:pPr lvl="0"/>
            <a:endParaRPr lang="en-US" altLang="zh-CN" dirty="0">
              <a:latin typeface="仿宋_GB2312" pitchFamily="49" charset="-122"/>
              <a:ea typeface="仿宋_GB2312" pitchFamily="49" charset="-122"/>
            </a:endParaRPr>
          </a:p>
          <a:p>
            <a:pPr lvl="0"/>
            <a:r>
              <a:rPr lang="zh-CN" altLang="en-US" sz="2000" b="1" dirty="0">
                <a:latin typeface="黑体" panose="02010609060101010101" pitchFamily="49" charset="-122"/>
                <a:ea typeface="黑体" panose="02010609060101010101" pitchFamily="49" charset="-122"/>
              </a:rPr>
              <a:t>术语和定义</a:t>
            </a:r>
            <a:r>
              <a:rPr lang="en-US" altLang="zh-CN" sz="2000" b="1" dirty="0">
                <a:latin typeface="黑体" panose="02010609060101010101" pitchFamily="49" charset="-122"/>
                <a:ea typeface="黑体" panose="02010609060101010101" pitchFamily="49" charset="-122"/>
              </a:rPr>
              <a:t>:</a:t>
            </a:r>
            <a:endParaRPr lang="zh-CN" altLang="en-US" sz="2000" b="1" dirty="0">
              <a:latin typeface="黑体" panose="02010609060101010101" pitchFamily="49" charset="-122"/>
              <a:ea typeface="黑体" panose="02010609060101010101" pitchFamily="49" charset="-122"/>
            </a:endParaRPr>
          </a:p>
          <a:p>
            <a:pPr lvl="0"/>
            <a:endParaRPr lang="en-US" altLang="zh-CN" sz="2000" b="1" dirty="0" smtClean="0">
              <a:latin typeface="仿宋_GB2312" pitchFamily="49" charset="-122"/>
              <a:ea typeface="仿宋_GB2312" pitchFamily="49" charset="-122"/>
            </a:endParaRPr>
          </a:p>
          <a:p>
            <a:pPr lvl="0"/>
            <a:r>
              <a:rPr lang="zh-CN" altLang="en-US" sz="2000" b="1" dirty="0" smtClean="0">
                <a:latin typeface="仿宋_GB2312" pitchFamily="49" charset="-122"/>
                <a:ea typeface="仿宋_GB2312" pitchFamily="49" charset="-122"/>
              </a:rPr>
              <a:t>下列</a:t>
            </a:r>
            <a:r>
              <a:rPr lang="zh-CN" altLang="en-US" sz="2000" b="1" dirty="0">
                <a:latin typeface="仿宋_GB2312" pitchFamily="49" charset="-122"/>
                <a:ea typeface="仿宋_GB2312" pitchFamily="49" charset="-122"/>
              </a:rPr>
              <a:t>术语和定义适用于本文件。</a:t>
            </a:r>
            <a:endParaRPr lang="zh-CN" altLang="en-US" sz="2000" b="1" dirty="0">
              <a:latin typeface="仿宋_GB2312" pitchFamily="49" charset="-122"/>
              <a:ea typeface="仿宋_GB2312" pitchFamily="49" charset="-122"/>
            </a:endParaRPr>
          </a:p>
          <a:p>
            <a:pPr lvl="0"/>
            <a:r>
              <a:rPr lang="zh-CN" altLang="en-US" sz="2000" b="1" dirty="0">
                <a:latin typeface="仿宋_GB2312" pitchFamily="49" charset="-122"/>
                <a:ea typeface="仿宋_GB2312" pitchFamily="49" charset="-122"/>
              </a:rPr>
              <a:t>自然落粒：在收获（割）之前掉落的籽粒和稻穗。</a:t>
            </a:r>
            <a:endParaRPr lang="zh-CN" altLang="en-US" sz="2000" b="1" dirty="0">
              <a:latin typeface="仿宋_GB2312" pitchFamily="49" charset="-122"/>
              <a:ea typeface="仿宋_GB2312" pitchFamily="49" charset="-122"/>
            </a:endParaRPr>
          </a:p>
          <a:p>
            <a:pPr lvl="0"/>
            <a:r>
              <a:rPr lang="zh-CN" altLang="en-US" sz="2000" b="1" dirty="0">
                <a:latin typeface="仿宋_GB2312" pitchFamily="49" charset="-122"/>
                <a:ea typeface="仿宋_GB2312" pitchFamily="49" charset="-122"/>
              </a:rPr>
              <a:t>倒伏程度：用不倒伏、中等倒伏和严重倒伏表示。穗头根部和茎秆基部连线与地面垂直线间的夹角，在</a:t>
            </a:r>
            <a:r>
              <a:rPr lang="en-US" altLang="zh-CN" sz="2000" b="1" dirty="0">
                <a:latin typeface="仿宋_GB2312" pitchFamily="49" charset="-122"/>
                <a:ea typeface="仿宋_GB2312" pitchFamily="49" charset="-122"/>
              </a:rPr>
              <a:t>0°-30°</a:t>
            </a:r>
            <a:r>
              <a:rPr lang="zh-CN" altLang="en-US" sz="2000" b="1" dirty="0">
                <a:latin typeface="仿宋_GB2312" pitchFamily="49" charset="-122"/>
                <a:ea typeface="仿宋_GB2312" pitchFamily="49" charset="-122"/>
              </a:rPr>
              <a:t>为不倒伏，</a:t>
            </a:r>
            <a:r>
              <a:rPr lang="en-US" altLang="zh-CN" sz="2000" b="1" dirty="0">
                <a:latin typeface="仿宋_GB2312" pitchFamily="49" charset="-122"/>
                <a:ea typeface="仿宋_GB2312" pitchFamily="49" charset="-122"/>
              </a:rPr>
              <a:t>30°-60°</a:t>
            </a:r>
            <a:r>
              <a:rPr lang="zh-CN" altLang="en-US" sz="2000" b="1" dirty="0">
                <a:latin typeface="仿宋_GB2312" pitchFamily="49" charset="-122"/>
                <a:ea typeface="仿宋_GB2312" pitchFamily="49" charset="-122"/>
              </a:rPr>
              <a:t>为中等倒伏，</a:t>
            </a:r>
            <a:r>
              <a:rPr lang="en-US" altLang="zh-CN" sz="2000" b="1" dirty="0">
                <a:latin typeface="仿宋_GB2312" pitchFamily="49" charset="-122"/>
                <a:ea typeface="仿宋_GB2312" pitchFamily="49" charset="-122"/>
              </a:rPr>
              <a:t>60°</a:t>
            </a:r>
            <a:r>
              <a:rPr lang="zh-CN" altLang="en-US" sz="2000" b="1" dirty="0">
                <a:latin typeface="仿宋_GB2312" pitchFamily="49" charset="-122"/>
                <a:ea typeface="仿宋_GB2312" pitchFamily="49" charset="-122"/>
              </a:rPr>
              <a:t>以上为严重倒伏。</a:t>
            </a:r>
            <a:endParaRPr lang="zh-CN" altLang="en-US" sz="2000" b="1" dirty="0">
              <a:latin typeface="仿宋_GB2312" pitchFamily="49" charset="-122"/>
              <a:ea typeface="仿宋_GB2312" pitchFamily="49" charset="-122"/>
            </a:endParaRPr>
          </a:p>
          <a:p>
            <a:pPr lvl="0"/>
            <a:r>
              <a:rPr lang="zh-CN" altLang="en-US" sz="2000" b="1" dirty="0">
                <a:latin typeface="仿宋_GB2312" pitchFamily="49" charset="-122"/>
                <a:ea typeface="仿宋_GB2312" pitchFamily="49" charset="-122"/>
              </a:rPr>
              <a:t>损失率：收获作业后，联合收割机各部分损失籽粒质量占应收籽粒总质量的百分比。</a:t>
            </a:r>
            <a:endParaRPr lang="zh-CN" altLang="en-US" sz="2000" b="1"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（四）水稻联合收割机收获损失率测定方法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969645" y="2618740"/>
            <a:ext cx="10752455" cy="413131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5163185" y="2752090"/>
            <a:ext cx="3189605" cy="460375"/>
          </a:xfrm>
          <a:prstGeom prst="rect">
            <a:avLst/>
          </a:prstGeom>
          <a:noFill/>
        </p:spPr>
        <p:txBody>
          <a:bodyPr wrap="square">
            <a:spAutoFit/>
          </a:bodyPr>
          <a:lstStyle/>
          <a:p>
            <a:pPr lvl="0"/>
            <a:r>
              <a:rPr lang="zh-CN" altLang="en-US" sz="2400" b="1" dirty="0" smtClean="0">
                <a:latin typeface="黑体" panose="02010609060101010101" pitchFamily="49" charset="-122"/>
                <a:ea typeface="黑体" panose="02010609060101010101" pitchFamily="49" charset="-122"/>
              </a:rPr>
              <a:t>测量</a:t>
            </a:r>
            <a:r>
              <a:rPr lang="zh-CN" altLang="en-US" sz="2400" b="1" dirty="0">
                <a:latin typeface="黑体" panose="02010609060101010101" pitchFamily="49" charset="-122"/>
                <a:ea typeface="黑体" panose="02010609060101010101" pitchFamily="49" charset="-122"/>
              </a:rPr>
              <a:t>工具和辅助</a:t>
            </a:r>
            <a:r>
              <a:rPr lang="zh-CN" altLang="en-US" sz="2400" b="1" dirty="0" smtClean="0">
                <a:latin typeface="黑体" panose="02010609060101010101" pitchFamily="49" charset="-122"/>
                <a:ea typeface="黑体" panose="02010609060101010101" pitchFamily="49" charset="-122"/>
              </a:rPr>
              <a:t>设备</a:t>
            </a:r>
            <a:endParaRPr lang="zh-CN" altLang="en-US" sz="2400" b="1" dirty="0" smtClean="0">
              <a:latin typeface="黑体" panose="02010609060101010101" pitchFamily="49" charset="-122"/>
              <a:ea typeface="黑体" panose="02010609060101010101" pitchFamily="49" charset="-122"/>
            </a:endParaRPr>
          </a:p>
        </p:txBody>
      </p:sp>
      <p:graphicFrame>
        <p:nvGraphicFramePr>
          <p:cNvPr id="8" name="对象 7"/>
          <p:cNvGraphicFramePr>
            <a:graphicFrameLocks noChangeAspect="1"/>
          </p:cNvGraphicFramePr>
          <p:nvPr/>
        </p:nvGraphicFramePr>
        <p:xfrm>
          <a:off x="1409065" y="3218180"/>
          <a:ext cx="10493375" cy="2995930"/>
        </p:xfrm>
        <a:graphic>
          <a:graphicData uri="http://schemas.openxmlformats.org/presentationml/2006/ole">
            <mc:AlternateContent xmlns:mc="http://schemas.openxmlformats.org/markup-compatibility/2006">
              <mc:Choice xmlns:v="urn:schemas-microsoft-com:vml" Requires="v">
                <p:oleObj spid="_x0000_s11313" name="文档" r:id="rId4" imgW="6996430" imgH="2723515" progId="Word.Document.12">
                  <p:embed/>
                </p:oleObj>
              </mc:Choice>
              <mc:Fallback>
                <p:oleObj name="文档" r:id="rId4" imgW="6996430" imgH="2723515" progId="Word.Document.12">
                  <p:embed/>
                  <p:pic>
                    <p:nvPicPr>
                      <p:cNvPr id="0" name="对象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9065" y="3218180"/>
                        <a:ext cx="10493375" cy="2995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（四）水稻联合收割机收获损失率测定方法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316355" y="2392045"/>
            <a:ext cx="10657840" cy="417639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1299210" y="2469515"/>
            <a:ext cx="10422255" cy="3169285"/>
          </a:xfrm>
          <a:prstGeom prst="rect">
            <a:avLst/>
          </a:prstGeom>
          <a:noFill/>
        </p:spPr>
        <p:txBody>
          <a:bodyPr wrap="square">
            <a:spAutoFit/>
          </a:bodyPr>
          <a:lstStyle/>
          <a:p>
            <a:pPr lvl="0"/>
            <a:r>
              <a:rPr lang="zh-CN" altLang="en-US" sz="2000" b="1" dirty="0">
                <a:latin typeface="黑体" panose="02010609060101010101" pitchFamily="49" charset="-122"/>
                <a:ea typeface="黑体" panose="02010609060101010101" pitchFamily="49" charset="-122"/>
              </a:rPr>
              <a:t>作业条件</a:t>
            </a:r>
            <a:r>
              <a:rPr lang="zh-CN" altLang="en-US" sz="2000" b="1" dirty="0" smtClean="0">
                <a:latin typeface="黑体" panose="02010609060101010101" pitchFamily="49" charset="-122"/>
                <a:ea typeface="黑体" panose="02010609060101010101" pitchFamily="49" charset="-122"/>
              </a:rPr>
              <a:t>：</a:t>
            </a:r>
            <a:endParaRPr lang="en-US" altLang="zh-CN" sz="2000" b="1" dirty="0" smtClean="0">
              <a:latin typeface="黑体" panose="02010609060101010101" pitchFamily="49" charset="-122"/>
              <a:ea typeface="黑体" panose="02010609060101010101" pitchFamily="49" charset="-122"/>
            </a:endParaRPr>
          </a:p>
          <a:p>
            <a:pPr lvl="0"/>
            <a:endParaRPr lang="en-US" altLang="zh-CN" sz="2000" b="1" dirty="0" smtClean="0">
              <a:latin typeface="黑体" panose="02010609060101010101" pitchFamily="49" charset="-122"/>
              <a:ea typeface="黑体" panose="02010609060101010101" pitchFamily="49" charset="-122"/>
            </a:endParaRPr>
          </a:p>
          <a:p>
            <a:pPr lvl="0"/>
            <a:r>
              <a:rPr lang="zh-CN" altLang="en-US" sz="2000" b="1" dirty="0" smtClean="0">
                <a:latin typeface="仿宋_GB2312" pitchFamily="49" charset="-122"/>
                <a:ea typeface="仿宋_GB2312" pitchFamily="49" charset="-122"/>
              </a:rPr>
              <a:t>农艺</a:t>
            </a:r>
            <a:r>
              <a:rPr lang="zh-CN" altLang="en-US" sz="2000" b="1" dirty="0">
                <a:latin typeface="仿宋_GB2312" pitchFamily="49" charset="-122"/>
                <a:ea typeface="仿宋_GB2312" pitchFamily="49" charset="-122"/>
              </a:rPr>
              <a:t>条件：水稻宜处于蜡熟末期至完熟期、不倒伏，产量不低于当地平均产量水平；籽粒含水率在</a:t>
            </a:r>
            <a:r>
              <a:rPr lang="en-US" altLang="zh-CN" sz="2000" b="1" dirty="0">
                <a:latin typeface="仿宋_GB2312" pitchFamily="49" charset="-122"/>
                <a:ea typeface="仿宋_GB2312" pitchFamily="49" charset="-122"/>
              </a:rPr>
              <a:t>15%—28%</a:t>
            </a:r>
            <a:r>
              <a:rPr lang="zh-CN" altLang="en-US" sz="2000" b="1" dirty="0">
                <a:latin typeface="仿宋_GB2312" pitchFamily="49" charset="-122"/>
                <a:ea typeface="仿宋_GB2312" pitchFamily="49" charset="-122"/>
              </a:rPr>
              <a:t>之间；收割后割茬高度应符合当地农艺要求（由县级农业农村部门提出）</a:t>
            </a:r>
            <a:r>
              <a:rPr lang="zh-CN" altLang="en-US" sz="2000" b="1" dirty="0" smtClean="0">
                <a:latin typeface="仿宋_GB2312" pitchFamily="49" charset="-122"/>
                <a:ea typeface="仿宋_GB2312" pitchFamily="49" charset="-122"/>
              </a:rPr>
              <a:t>。</a:t>
            </a:r>
            <a:endParaRPr lang="en-US" altLang="zh-CN" sz="2000" b="1" dirty="0" smtClean="0">
              <a:latin typeface="仿宋_GB2312" pitchFamily="49" charset="-122"/>
              <a:ea typeface="仿宋_GB2312" pitchFamily="49" charset="-122"/>
            </a:endParaRPr>
          </a:p>
          <a:p>
            <a:pPr lvl="0"/>
            <a:r>
              <a:rPr lang="zh-CN" altLang="en-US" sz="2000" b="1" dirty="0" smtClean="0">
                <a:latin typeface="仿宋_GB2312" pitchFamily="49" charset="-122"/>
                <a:ea typeface="仿宋_GB2312" pitchFamily="49" charset="-122"/>
              </a:rPr>
              <a:t>地块</a:t>
            </a:r>
            <a:r>
              <a:rPr lang="zh-CN" altLang="en-US" sz="2000" b="1" dirty="0">
                <a:latin typeface="仿宋_GB2312" pitchFamily="49" charset="-122"/>
                <a:ea typeface="仿宋_GB2312" pitchFamily="49" charset="-122"/>
              </a:rPr>
              <a:t>条件：地块相对集中连片（</a:t>
            </a:r>
            <a:r>
              <a:rPr lang="en-US" altLang="zh-CN" sz="2000" b="1" dirty="0">
                <a:latin typeface="仿宋_GB2312" pitchFamily="49" charset="-122"/>
                <a:ea typeface="仿宋_GB2312" pitchFamily="49" charset="-122"/>
              </a:rPr>
              <a:t>20</a:t>
            </a:r>
            <a:r>
              <a:rPr lang="zh-CN" altLang="en-US" sz="2000" b="1" dirty="0">
                <a:latin typeface="仿宋_GB2312" pitchFamily="49" charset="-122"/>
                <a:ea typeface="仿宋_GB2312" pitchFamily="49" charset="-122"/>
              </a:rPr>
              <a:t>分钟作业时间内不需要进行地块转移），地表应不陷脚、无积水，田块无明显杂草，地块内电线杆等障碍物较少。</a:t>
            </a:r>
            <a:endParaRPr lang="zh-CN" altLang="en-US" sz="2000" b="1" dirty="0">
              <a:latin typeface="仿宋_GB2312" pitchFamily="49" charset="-122"/>
              <a:ea typeface="仿宋_GB2312" pitchFamily="49" charset="-122"/>
            </a:endParaRPr>
          </a:p>
          <a:p>
            <a:pPr lvl="0"/>
            <a:r>
              <a:rPr lang="zh-CN" altLang="en-US" sz="2000" b="1" dirty="0">
                <a:latin typeface="仿宋_GB2312" pitchFamily="49" charset="-122"/>
                <a:ea typeface="仿宋_GB2312" pitchFamily="49" charset="-122"/>
              </a:rPr>
              <a:t>环境条件：应在雨天或雨后收割，风力应小于</a:t>
            </a:r>
            <a:r>
              <a:rPr lang="en-US" altLang="zh-CN" sz="2000" b="1" dirty="0">
                <a:latin typeface="仿宋_GB2312" pitchFamily="49" charset="-122"/>
                <a:ea typeface="仿宋_GB2312" pitchFamily="49" charset="-122"/>
              </a:rPr>
              <a:t>5</a:t>
            </a:r>
            <a:r>
              <a:rPr lang="zh-CN" altLang="en-US" sz="2000" b="1" dirty="0">
                <a:latin typeface="仿宋_GB2312" pitchFamily="49" charset="-122"/>
                <a:ea typeface="仿宋_GB2312" pitchFamily="49" charset="-122"/>
              </a:rPr>
              <a:t>级，应在露水消散后作业。</a:t>
            </a:r>
            <a:endParaRPr lang="zh-CN" altLang="en-US" sz="2000" b="1" dirty="0">
              <a:latin typeface="仿宋_GB2312" pitchFamily="49" charset="-122"/>
              <a:ea typeface="仿宋_GB2312" pitchFamily="49" charset="-122"/>
            </a:endParaRPr>
          </a:p>
          <a:p>
            <a:pPr lvl="0"/>
            <a:r>
              <a:rPr lang="zh-CN" altLang="en-US" sz="2000" b="1" dirty="0">
                <a:latin typeface="仿宋_GB2312" pitchFamily="49" charset="-122"/>
                <a:ea typeface="仿宋_GB2312" pitchFamily="49" charset="-122"/>
              </a:rPr>
              <a:t>机具条件：机具应提前进行检查和保养，做好机具调试，可在临近地块进行试割，确保机具达到正常作业状态。收获作业时，联合收割机应处于</a:t>
            </a:r>
            <a:r>
              <a:rPr lang="zh-CN" altLang="en-US" sz="2000" b="1" dirty="0">
                <a:solidFill>
                  <a:srgbClr val="C00000"/>
                </a:solidFill>
                <a:latin typeface="仿宋_GB2312" pitchFamily="49" charset="-122"/>
                <a:ea typeface="仿宋_GB2312" pitchFamily="49" charset="-122"/>
              </a:rPr>
              <a:t>收获作业标准档位，以正常的作业速度作业。</a:t>
            </a:r>
            <a:endParaRPr lang="zh-CN" altLang="en-US" sz="2000" b="1" dirty="0">
              <a:solidFill>
                <a:srgbClr val="C00000"/>
              </a:solidFill>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b="1" dirty="0">
                <a:latin typeface="微软雅黑" panose="020B0503020204020204" pitchFamily="34" charset="-122"/>
                <a:ea typeface="微软雅黑" panose="020B0503020204020204" pitchFamily="34" charset="-122"/>
                <a:sym typeface="+mn-ea"/>
              </a:rPr>
              <a:t>美国粮食机收损失率远低于我国，小麦机械化收割平均损失率低于</a:t>
            </a:r>
            <a:r>
              <a:rPr lang="en-US" altLang="zh-CN" b="1" dirty="0">
                <a:latin typeface="微软雅黑" panose="020B0503020204020204" pitchFamily="34" charset="-122"/>
                <a:ea typeface="微软雅黑" panose="020B0503020204020204" pitchFamily="34" charset="-122"/>
                <a:sym typeface="+mn-ea"/>
              </a:rPr>
              <a:t>0.5%</a:t>
            </a:r>
            <a:r>
              <a:rPr lang="zh-CN" altLang="zh-CN" b="1" dirty="0">
                <a:latin typeface="微软雅黑" panose="020B0503020204020204" pitchFamily="34" charset="-122"/>
                <a:ea typeface="微软雅黑" panose="020B0503020204020204" pitchFamily="34" charset="-122"/>
                <a:sym typeface="+mn-ea"/>
              </a:rPr>
              <a:t>，水稻机械化收割平均损失率低于</a:t>
            </a:r>
            <a:r>
              <a:rPr lang="en-US" altLang="zh-CN" b="1" dirty="0">
                <a:latin typeface="微软雅黑" panose="020B0503020204020204" pitchFamily="34" charset="-122"/>
                <a:ea typeface="微软雅黑" panose="020B0503020204020204" pitchFamily="34" charset="-122"/>
                <a:sym typeface="+mn-ea"/>
              </a:rPr>
              <a:t>1.5%</a:t>
            </a:r>
            <a:r>
              <a:rPr lang="zh-CN" altLang="en-US" b="1" dirty="0">
                <a:latin typeface="微软雅黑" panose="020B0503020204020204" pitchFamily="34" charset="-122"/>
                <a:ea typeface="微软雅黑" panose="020B0503020204020204" pitchFamily="34" charset="-122"/>
                <a:sym typeface="+mn-ea"/>
              </a:rPr>
              <a:t>（直播稻）</a:t>
            </a:r>
            <a:r>
              <a:rPr lang="zh-CN" altLang="zh-CN" b="1" dirty="0">
                <a:latin typeface="微软雅黑" panose="020B0503020204020204" pitchFamily="34" charset="-122"/>
                <a:ea typeface="微软雅黑" panose="020B0503020204020204" pitchFamily="34" charset="-122"/>
                <a:sym typeface="+mn-ea"/>
              </a:rPr>
              <a:t>；</a:t>
            </a:r>
            <a:endParaRPr lang="zh-CN" altLang="zh-CN" b="1" dirty="0">
              <a:latin typeface="微软雅黑" panose="020B0503020204020204" pitchFamily="34" charset="-122"/>
              <a:ea typeface="微软雅黑" panose="020B0503020204020204" pitchFamily="34" charset="-122"/>
              <a:sym typeface="+mn-ea"/>
            </a:endParaRPr>
          </a:p>
          <a:p>
            <a:pPr algn="ctr"/>
            <a:endParaRPr lang="zh-CN" altLang="zh-CN" b="1" dirty="0">
              <a:latin typeface="微软雅黑" panose="020B0503020204020204" pitchFamily="34" charset="-122"/>
              <a:ea typeface="微软雅黑" panose="020B0503020204020204" pitchFamily="34" charset="-122"/>
              <a:sym typeface="+mn-ea"/>
            </a:endParaRPr>
          </a:p>
          <a:p>
            <a:pPr algn="ctr"/>
            <a:r>
              <a:rPr lang="zh-CN" altLang="zh-CN" b="1" dirty="0">
                <a:latin typeface="微软雅黑" panose="020B0503020204020204" pitchFamily="34" charset="-122"/>
                <a:ea typeface="微软雅黑" panose="020B0503020204020204" pitchFamily="34" charset="-122"/>
                <a:sym typeface="+mn-ea"/>
              </a:rPr>
              <a:t>日本小麦机械化收割平均损失率为</a:t>
            </a:r>
            <a:r>
              <a:rPr lang="en-US" altLang="zh-CN" b="1" dirty="0">
                <a:latin typeface="微软雅黑" panose="020B0503020204020204" pitchFamily="34" charset="-122"/>
                <a:ea typeface="微软雅黑" panose="020B0503020204020204" pitchFamily="34" charset="-122"/>
                <a:sym typeface="+mn-ea"/>
              </a:rPr>
              <a:t>0.57%</a:t>
            </a:r>
            <a:endParaRPr lang="zh-CN" altLang="en-US"/>
          </a:p>
          <a:p>
            <a:pPr algn="ctr"/>
            <a:r>
              <a:rPr lang="zh-CN" altLang="en-US" dirty="0"/>
              <a:t>光明日报</a:t>
            </a:r>
            <a:r>
              <a:rPr lang="en-US" altLang="zh-CN" dirty="0"/>
              <a:t>9</a:t>
            </a:r>
            <a:r>
              <a:rPr lang="zh-CN" altLang="en-US" dirty="0"/>
              <a:t>月</a:t>
            </a:r>
            <a:r>
              <a:rPr lang="en-US" altLang="zh-CN" dirty="0"/>
              <a:t>7</a:t>
            </a:r>
            <a:r>
              <a:rPr lang="zh-CN" altLang="en-US" dirty="0"/>
              <a:t>日在</a:t>
            </a:r>
            <a:r>
              <a:rPr lang="en-US" altLang="zh-CN" dirty="0"/>
              <a:t>10</a:t>
            </a:r>
            <a:r>
              <a:rPr lang="zh-CN" altLang="en-US" dirty="0"/>
              <a:t>版报道</a:t>
            </a:r>
            <a:r>
              <a:rPr lang="en-US" altLang="zh-CN" dirty="0"/>
              <a:t>《</a:t>
            </a:r>
            <a:r>
              <a:rPr lang="zh-CN" altLang="en-US" dirty="0"/>
              <a:t>农业农村部：减少机收损耗 促进颗粒归仓</a:t>
            </a:r>
            <a:r>
              <a:rPr lang="en-US" altLang="zh-CN" dirty="0"/>
              <a:t>》</a:t>
            </a:r>
            <a:endParaRPr lang="en-US" altLang="zh-CN" dirty="0"/>
          </a:p>
          <a:p>
            <a:pPr algn="ctr"/>
            <a:r>
              <a:rPr lang="zh-CN" altLang="en-US" dirty="0"/>
              <a:t>突出我部将机收减损作为粮食生产机械化主要工作常抓不懈</a:t>
            </a: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文本框 7"/>
          <p:cNvSpPr txBox="1"/>
          <p:nvPr>
            <p:custDataLst>
              <p:tags r:id="rId4"/>
            </p:custDataLst>
          </p:nvPr>
        </p:nvSpPr>
        <p:spPr>
          <a:xfrm>
            <a:off x="929640" y="1684020"/>
            <a:ext cx="5078730" cy="759460"/>
          </a:xfrm>
          <a:prstGeom prst="rect">
            <a:avLst/>
          </a:prstGeom>
          <a:noFill/>
        </p:spPr>
        <p:txBody>
          <a:bodyPr wrap="square" rtlCol="0">
            <a:noAutofit/>
          </a:bodyPr>
          <a:p>
            <a:r>
              <a:rPr lang="en-US" altLang="zh-CN" b="1" dirty="0">
                <a:latin typeface="微软雅黑" panose="020B0503020204020204" pitchFamily="34" charset="-122"/>
                <a:ea typeface="微软雅黑" panose="020B0503020204020204" pitchFamily="34" charset="-122"/>
                <a:sym typeface="+mn-ea"/>
              </a:rPr>
              <a:t>     </a:t>
            </a:r>
            <a:r>
              <a:rPr lang="en-US" altLang="zh-CN" sz="3200" b="1" dirty="0">
                <a:latin typeface="微软雅黑" panose="020B0503020204020204" pitchFamily="34" charset="-122"/>
                <a:ea typeface="微软雅黑" panose="020B0503020204020204" pitchFamily="34" charset="-122"/>
                <a:sym typeface="+mn-ea"/>
              </a:rPr>
              <a:t> </a:t>
            </a:r>
            <a:r>
              <a:rPr lang="zh-CN" altLang="en-US" sz="3200" b="1" dirty="0">
                <a:latin typeface="微软雅黑" panose="020B0503020204020204" pitchFamily="34" charset="-122"/>
                <a:ea typeface="微软雅黑" panose="020B0503020204020204" pitchFamily="34" charset="-122"/>
                <a:sym typeface="+mn-ea"/>
              </a:rPr>
              <a:t>国内机收水平</a:t>
            </a:r>
            <a:endParaRPr lang="zh-CN" altLang="en-US" sz="3200" b="1" dirty="0">
              <a:latin typeface="微软雅黑" panose="020B0503020204020204" pitchFamily="34" charset="-122"/>
              <a:ea typeface="微软雅黑" panose="020B0503020204020204" pitchFamily="34" charset="-122"/>
              <a:sym typeface="+mn-ea"/>
            </a:endParaRPr>
          </a:p>
        </p:txBody>
      </p:sp>
      <p:sp>
        <p:nvSpPr>
          <p:cNvPr id="7" name="文本框 6"/>
          <p:cNvSpPr txBox="1"/>
          <p:nvPr>
            <p:custDataLst>
              <p:tags r:id="rId5"/>
            </p:custDataLst>
          </p:nvPr>
        </p:nvSpPr>
        <p:spPr>
          <a:xfrm>
            <a:off x="6285230" y="1666240"/>
            <a:ext cx="5078730" cy="759460"/>
          </a:xfrm>
          <a:prstGeom prst="rect">
            <a:avLst/>
          </a:prstGeom>
          <a:noFill/>
        </p:spPr>
        <p:txBody>
          <a:bodyPr wrap="square" rtlCol="0">
            <a:noAutofit/>
          </a:bodyPr>
          <a:p>
            <a:r>
              <a:rPr lang="en-US" altLang="zh-CN" b="1" dirty="0">
                <a:latin typeface="微软雅黑" panose="020B0503020204020204" pitchFamily="34" charset="-122"/>
                <a:ea typeface="微软雅黑" panose="020B0503020204020204" pitchFamily="34" charset="-122"/>
                <a:sym typeface="+mn-ea"/>
              </a:rPr>
              <a:t>     </a:t>
            </a:r>
            <a:r>
              <a:rPr lang="en-US" altLang="zh-CN" sz="3200" b="1" dirty="0">
                <a:latin typeface="微软雅黑" panose="020B0503020204020204" pitchFamily="34" charset="-122"/>
                <a:ea typeface="微软雅黑" panose="020B0503020204020204" pitchFamily="34" charset="-122"/>
                <a:sym typeface="+mn-ea"/>
              </a:rPr>
              <a:t> </a:t>
            </a:r>
            <a:r>
              <a:rPr lang="zh-CN" altLang="en-US" sz="3200" b="1" dirty="0">
                <a:latin typeface="微软雅黑" panose="020B0503020204020204" pitchFamily="34" charset="-122"/>
                <a:ea typeface="微软雅黑" panose="020B0503020204020204" pitchFamily="34" charset="-122"/>
                <a:sym typeface="+mn-ea"/>
              </a:rPr>
              <a:t>国内机收水平</a:t>
            </a:r>
            <a:endParaRPr lang="zh-CN" altLang="en-US" sz="3200" b="1" dirty="0">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1028700" y="2608580"/>
            <a:ext cx="4705985" cy="2856230"/>
          </a:xfrm>
          <a:prstGeom prst="rect">
            <a:avLst/>
          </a:prstGeom>
          <a:noFill/>
        </p:spPr>
        <p:txBody>
          <a:bodyPr wrap="square" rtlCol="0">
            <a:noAutofit/>
          </a:bodyPr>
          <a:p>
            <a:r>
              <a:rPr lang="zh-CN" altLang="zh-CN" b="1" dirty="0">
                <a:latin typeface="微软雅黑" panose="020B0503020204020204" pitchFamily="34" charset="-122"/>
                <a:ea typeface="微软雅黑" panose="020B0503020204020204" pitchFamily="34" charset="-122"/>
                <a:sym typeface="+mn-ea"/>
              </a:rPr>
              <a:t>美国粮食机收损失率远低于我国，小麦机械化收割平均损失率低于</a:t>
            </a:r>
            <a:r>
              <a:rPr lang="en-US" altLang="zh-CN" b="1" dirty="0">
                <a:latin typeface="微软雅黑" panose="020B0503020204020204" pitchFamily="34" charset="-122"/>
                <a:ea typeface="微软雅黑" panose="020B0503020204020204" pitchFamily="34" charset="-122"/>
                <a:sym typeface="+mn-ea"/>
              </a:rPr>
              <a:t>0.5%</a:t>
            </a:r>
            <a:r>
              <a:rPr lang="zh-CN" altLang="zh-CN" b="1" dirty="0">
                <a:latin typeface="微软雅黑" panose="020B0503020204020204" pitchFamily="34" charset="-122"/>
                <a:ea typeface="微软雅黑" panose="020B0503020204020204" pitchFamily="34" charset="-122"/>
                <a:sym typeface="+mn-ea"/>
              </a:rPr>
              <a:t>，水稻机械化收割平均损失率低于</a:t>
            </a:r>
            <a:r>
              <a:rPr lang="en-US" altLang="zh-CN" b="1" dirty="0">
                <a:latin typeface="微软雅黑" panose="020B0503020204020204" pitchFamily="34" charset="-122"/>
                <a:ea typeface="微软雅黑" panose="020B0503020204020204" pitchFamily="34" charset="-122"/>
                <a:sym typeface="+mn-ea"/>
              </a:rPr>
              <a:t>1.5%</a:t>
            </a:r>
            <a:r>
              <a:rPr lang="zh-CN" altLang="en-US" b="1" dirty="0">
                <a:latin typeface="微软雅黑" panose="020B0503020204020204" pitchFamily="34" charset="-122"/>
                <a:ea typeface="微软雅黑" panose="020B0503020204020204" pitchFamily="34" charset="-122"/>
                <a:sym typeface="+mn-ea"/>
              </a:rPr>
              <a:t>（直播稻）</a:t>
            </a:r>
            <a:r>
              <a:rPr lang="zh-CN" altLang="zh-CN" b="1" dirty="0">
                <a:latin typeface="微软雅黑" panose="020B0503020204020204" pitchFamily="34" charset="-122"/>
                <a:ea typeface="微软雅黑" panose="020B0503020204020204" pitchFamily="34" charset="-122"/>
                <a:sym typeface="+mn-ea"/>
              </a:rPr>
              <a:t>；</a:t>
            </a:r>
            <a:endParaRPr lang="zh-CN" altLang="zh-CN" b="1" dirty="0">
              <a:latin typeface="微软雅黑" panose="020B0503020204020204" pitchFamily="34" charset="-122"/>
              <a:ea typeface="微软雅黑" panose="020B0503020204020204" pitchFamily="34" charset="-122"/>
              <a:sym typeface="+mn-ea"/>
            </a:endParaRPr>
          </a:p>
          <a:p>
            <a:endParaRPr lang="zh-CN" altLang="zh-CN" b="1" dirty="0">
              <a:latin typeface="微软雅黑" panose="020B0503020204020204" pitchFamily="34" charset="-122"/>
              <a:ea typeface="微软雅黑" panose="020B0503020204020204" pitchFamily="34" charset="-122"/>
              <a:sym typeface="+mn-ea"/>
            </a:endParaRPr>
          </a:p>
          <a:p>
            <a:r>
              <a:rPr lang="zh-CN" altLang="zh-CN" b="1" dirty="0">
                <a:latin typeface="微软雅黑" panose="020B0503020204020204" pitchFamily="34" charset="-122"/>
                <a:ea typeface="微软雅黑" panose="020B0503020204020204" pitchFamily="34" charset="-122"/>
                <a:sym typeface="+mn-ea"/>
              </a:rPr>
              <a:t>日本小麦机械化收割平均损失率为</a:t>
            </a:r>
            <a:r>
              <a:rPr lang="en-US" altLang="zh-CN" b="1" dirty="0">
                <a:latin typeface="微软雅黑" panose="020B0503020204020204" pitchFamily="34" charset="-122"/>
                <a:ea typeface="微软雅黑" panose="020B0503020204020204" pitchFamily="34" charset="-122"/>
                <a:sym typeface="+mn-ea"/>
              </a:rPr>
              <a:t>0.57%</a:t>
            </a:r>
            <a:endParaRPr lang="zh-CN" altLang="en-US"/>
          </a:p>
          <a:p>
            <a:endParaRPr lang="zh-CN" altLang="en-US"/>
          </a:p>
        </p:txBody>
      </p:sp>
      <p:sp>
        <p:nvSpPr>
          <p:cNvPr id="14" name="文本框 13"/>
          <p:cNvSpPr txBox="1"/>
          <p:nvPr>
            <p:custDataLst>
              <p:tags r:id="rId6"/>
            </p:custDataLst>
          </p:nvPr>
        </p:nvSpPr>
        <p:spPr>
          <a:xfrm>
            <a:off x="6717030" y="2532380"/>
            <a:ext cx="5281295" cy="2990850"/>
          </a:xfrm>
          <a:prstGeom prst="rect">
            <a:avLst/>
          </a:prstGeom>
          <a:noFill/>
        </p:spPr>
        <p:txBody>
          <a:bodyPr wrap="square" rtlCol="0">
            <a:noAutofit/>
          </a:bodyPr>
          <a:p>
            <a:r>
              <a:rPr lang="zh-CN" altLang="zh-CN" b="1" dirty="0" smtClean="0">
                <a:latin typeface="微软雅黑" panose="020B0503020204020204" pitchFamily="34" charset="-122"/>
                <a:ea typeface="微软雅黑" panose="020B0503020204020204" pitchFamily="34" charset="-122"/>
                <a:sym typeface="+mn-ea"/>
              </a:rPr>
              <a:t>据</a:t>
            </a:r>
            <a:r>
              <a:rPr lang="zh-CN" altLang="zh-CN" b="1" dirty="0">
                <a:latin typeface="微软雅黑" panose="020B0503020204020204" pitchFamily="34" charset="-122"/>
                <a:ea typeface="微软雅黑" panose="020B0503020204020204" pitchFamily="34" charset="-122"/>
                <a:sym typeface="+mn-ea"/>
              </a:rPr>
              <a:t>中国农业大学学者在调研中发现，水稻和小麦的机收</a:t>
            </a:r>
            <a:r>
              <a:rPr lang="zh-CN" altLang="zh-CN" b="1" dirty="0" smtClean="0">
                <a:latin typeface="微软雅黑" panose="020B0503020204020204" pitchFamily="34" charset="-122"/>
                <a:ea typeface="微软雅黑" panose="020B0503020204020204" pitchFamily="34" charset="-122"/>
                <a:sym typeface="+mn-ea"/>
              </a:rPr>
              <a:t>环节</a:t>
            </a:r>
            <a:r>
              <a:rPr lang="zh-CN" altLang="en-US" b="1" dirty="0" smtClean="0">
                <a:latin typeface="微软雅黑" panose="020B0503020204020204" pitchFamily="34" charset="-122"/>
                <a:ea typeface="微软雅黑" panose="020B0503020204020204" pitchFamily="34" charset="-122"/>
                <a:sym typeface="+mn-ea"/>
              </a:rPr>
              <a:t>总</a:t>
            </a:r>
            <a:r>
              <a:rPr lang="zh-CN" altLang="zh-CN" b="1" dirty="0" smtClean="0">
                <a:latin typeface="微软雅黑" panose="020B0503020204020204" pitchFamily="34" charset="-122"/>
                <a:ea typeface="微软雅黑" panose="020B0503020204020204" pitchFamily="34" charset="-122"/>
                <a:sym typeface="+mn-ea"/>
              </a:rPr>
              <a:t>损失率</a:t>
            </a:r>
            <a:r>
              <a:rPr lang="zh-CN" altLang="zh-CN" b="1" dirty="0">
                <a:latin typeface="微软雅黑" panose="020B0503020204020204" pitchFamily="34" charset="-122"/>
                <a:ea typeface="微软雅黑" panose="020B0503020204020204" pitchFamily="34" charset="-122"/>
                <a:sym typeface="+mn-ea"/>
              </a:rPr>
              <a:t>分别为</a:t>
            </a:r>
            <a:r>
              <a:rPr lang="en-US" altLang="zh-CN" b="1" dirty="0">
                <a:latin typeface="微软雅黑" panose="020B0503020204020204" pitchFamily="34" charset="-122"/>
                <a:ea typeface="微软雅黑" panose="020B0503020204020204" pitchFamily="34" charset="-122"/>
                <a:sym typeface="+mn-ea"/>
              </a:rPr>
              <a:t>2.83%</a:t>
            </a:r>
            <a:r>
              <a:rPr lang="zh-CN" altLang="zh-CN" b="1" dirty="0">
                <a:latin typeface="微软雅黑" panose="020B0503020204020204" pitchFamily="34" charset="-122"/>
                <a:ea typeface="微软雅黑" panose="020B0503020204020204" pitchFamily="34" charset="-122"/>
                <a:sym typeface="+mn-ea"/>
              </a:rPr>
              <a:t>和</a:t>
            </a:r>
            <a:r>
              <a:rPr lang="en-US" altLang="zh-CN" b="1" dirty="0">
                <a:latin typeface="微软雅黑" panose="020B0503020204020204" pitchFamily="34" charset="-122"/>
                <a:ea typeface="微软雅黑" panose="020B0503020204020204" pitchFamily="34" charset="-122"/>
                <a:sym typeface="+mn-ea"/>
              </a:rPr>
              <a:t>4.12%</a:t>
            </a:r>
            <a:r>
              <a:rPr lang="zh-CN" altLang="zh-CN" b="1" dirty="0">
                <a:latin typeface="微软雅黑" panose="020B0503020204020204" pitchFamily="34" charset="-122"/>
                <a:ea typeface="微软雅黑" panose="020B0503020204020204" pitchFamily="34" charset="-122"/>
                <a:sym typeface="+mn-ea"/>
              </a:rPr>
              <a:t>。</a:t>
            </a:r>
            <a:endParaRPr lang="zh-CN" altLang="zh-CN" b="1" dirty="0">
              <a:latin typeface="微软雅黑" panose="020B0503020204020204" pitchFamily="34" charset="-122"/>
              <a:ea typeface="微软雅黑" panose="020B0503020204020204" pitchFamily="34" charset="-122"/>
              <a:sym typeface="+mn-ea"/>
            </a:endParaRPr>
          </a:p>
          <a:p>
            <a:pPr>
              <a:lnSpc>
                <a:spcPct val="150000"/>
              </a:lnSpc>
            </a:pPr>
            <a:r>
              <a:rPr lang="zh-CN" altLang="zh-CN" dirty="0" smtClean="0">
                <a:latin typeface="微软雅黑" panose="020B0503020204020204" pitchFamily="34" charset="-122"/>
                <a:ea typeface="微软雅黑" panose="020B0503020204020204" pitchFamily="34" charset="-122"/>
                <a:sym typeface="+mn-ea"/>
              </a:rPr>
              <a:t>据</a:t>
            </a:r>
            <a:r>
              <a:rPr lang="zh-CN" altLang="zh-CN" dirty="0">
                <a:latin typeface="微软雅黑" panose="020B0503020204020204" pitchFamily="34" charset="-122"/>
                <a:ea typeface="微软雅黑" panose="020B0503020204020204" pitchFamily="34" charset="-122"/>
                <a:sym typeface="+mn-ea"/>
              </a:rPr>
              <a:t>前期调研，有着十多年驾驶经验的机手也会出现“超标”的</a:t>
            </a:r>
            <a:r>
              <a:rPr lang="zh-CN" altLang="zh-CN" dirty="0" smtClean="0">
                <a:latin typeface="微软雅黑" panose="020B0503020204020204" pitchFamily="34" charset="-122"/>
                <a:ea typeface="微软雅黑" panose="020B0503020204020204" pitchFamily="34" charset="-122"/>
                <a:sym typeface="+mn-ea"/>
              </a:rPr>
              <a:t>情况</a:t>
            </a:r>
            <a:r>
              <a:rPr lang="zh-CN" altLang="en-US" dirty="0" smtClean="0">
                <a:latin typeface="微软雅黑" panose="020B0503020204020204" pitchFamily="34" charset="-122"/>
                <a:ea typeface="微软雅黑" panose="020B0503020204020204" pitchFamily="34" charset="-122"/>
                <a:sym typeface="+mn-ea"/>
              </a:rPr>
              <a:t>：</a:t>
            </a:r>
            <a:endParaRPr lang="zh-CN" altLang="en-US" dirty="0" smtClean="0">
              <a:latin typeface="微软雅黑" panose="020B0503020204020204" pitchFamily="34" charset="-122"/>
              <a:ea typeface="微软雅黑" panose="020B0503020204020204" pitchFamily="34" charset="-122"/>
              <a:sym typeface="+mn-ea"/>
            </a:endParaRPr>
          </a:p>
          <a:p>
            <a:pPr>
              <a:lnSpc>
                <a:spcPct val="150000"/>
              </a:lnSpc>
            </a:pPr>
            <a:r>
              <a:rPr lang="zh-CN" altLang="zh-CN" dirty="0" smtClean="0">
                <a:latin typeface="微软雅黑" panose="020B0503020204020204" pitchFamily="34" charset="-122"/>
                <a:ea typeface="微软雅黑" panose="020B0503020204020204" pitchFamily="34" charset="-122"/>
                <a:sym typeface="+mn-ea"/>
              </a:rPr>
              <a:t>普通</a:t>
            </a:r>
            <a:r>
              <a:rPr lang="zh-CN" altLang="zh-CN" dirty="0">
                <a:latin typeface="微软雅黑" panose="020B0503020204020204" pitchFamily="34" charset="-122"/>
                <a:ea typeface="微软雅黑" panose="020B0503020204020204" pitchFamily="34" charset="-122"/>
                <a:sym typeface="+mn-ea"/>
              </a:rPr>
              <a:t>机手在实际收割作业中，普遍的收获损失率为</a:t>
            </a:r>
            <a:r>
              <a:rPr lang="en-US" altLang="zh-CN" dirty="0">
                <a:latin typeface="微软雅黑" panose="020B0503020204020204" pitchFamily="34" charset="-122"/>
                <a:ea typeface="微软雅黑" panose="020B0503020204020204" pitchFamily="34" charset="-122"/>
                <a:sym typeface="+mn-ea"/>
              </a:rPr>
              <a:t>1.5%</a:t>
            </a:r>
            <a:r>
              <a:rPr lang="zh-CN" altLang="zh-CN" dirty="0">
                <a:latin typeface="微软雅黑" panose="020B0503020204020204" pitchFamily="34" charset="-122"/>
                <a:ea typeface="微软雅黑" panose="020B0503020204020204" pitchFamily="34" charset="-122"/>
                <a:sym typeface="+mn-ea"/>
              </a:rPr>
              <a:t>～</a:t>
            </a:r>
            <a:r>
              <a:rPr lang="en-US" altLang="zh-CN" dirty="0">
                <a:latin typeface="微软雅黑" panose="020B0503020204020204" pitchFamily="34" charset="-122"/>
                <a:ea typeface="微软雅黑" panose="020B0503020204020204" pitchFamily="34" charset="-122"/>
                <a:sym typeface="+mn-ea"/>
              </a:rPr>
              <a:t>5</a:t>
            </a:r>
            <a:r>
              <a:rPr lang="en-US" altLang="zh-CN" dirty="0" smtClean="0">
                <a:latin typeface="微软雅黑" panose="020B0503020204020204" pitchFamily="34" charset="-122"/>
                <a:ea typeface="微软雅黑" panose="020B0503020204020204" pitchFamily="34" charset="-122"/>
                <a:sym typeface="+mn-ea"/>
              </a:rPr>
              <a:t>%</a:t>
            </a:r>
            <a:r>
              <a:rPr lang="zh-CN" altLang="en-US" dirty="0" smtClean="0">
                <a:latin typeface="微软雅黑" panose="020B0503020204020204" pitchFamily="34" charset="-122"/>
                <a:ea typeface="微软雅黑" panose="020B0503020204020204" pitchFamily="34" charset="-122"/>
                <a:sym typeface="+mn-ea"/>
              </a:rPr>
              <a:t>；</a:t>
            </a:r>
            <a:endParaRPr lang="zh-CN" altLang="en-US" dirty="0" smtClean="0">
              <a:latin typeface="微软雅黑" panose="020B0503020204020204" pitchFamily="34" charset="-122"/>
              <a:ea typeface="微软雅黑" panose="020B0503020204020204" pitchFamily="34" charset="-122"/>
              <a:sym typeface="+mn-ea"/>
            </a:endParaRPr>
          </a:p>
          <a:p>
            <a:pPr>
              <a:lnSpc>
                <a:spcPct val="150000"/>
              </a:lnSpc>
            </a:pPr>
            <a:r>
              <a:rPr lang="zh-CN" altLang="zh-CN" dirty="0" smtClean="0">
                <a:latin typeface="微软雅黑" panose="020B0503020204020204" pitchFamily="34" charset="-122"/>
                <a:ea typeface="微软雅黑" panose="020B0503020204020204" pitchFamily="34" charset="-122"/>
                <a:sym typeface="+mn-ea"/>
              </a:rPr>
              <a:t>若</a:t>
            </a:r>
            <a:r>
              <a:rPr lang="zh-CN" altLang="zh-CN" dirty="0">
                <a:latin typeface="微软雅黑" panose="020B0503020204020204" pitchFamily="34" charset="-122"/>
                <a:ea typeface="微软雅黑" panose="020B0503020204020204" pitchFamily="34" charset="-122"/>
                <a:sym typeface="+mn-ea"/>
              </a:rPr>
              <a:t>遇到倒伏、潮湿等情况，收获损失率甚至可能达到</a:t>
            </a:r>
            <a:r>
              <a:rPr lang="en-US" altLang="zh-CN" dirty="0">
                <a:latin typeface="微软雅黑" panose="020B0503020204020204" pitchFamily="34" charset="-122"/>
                <a:ea typeface="微软雅黑" panose="020B0503020204020204" pitchFamily="34" charset="-122"/>
                <a:sym typeface="+mn-ea"/>
              </a:rPr>
              <a:t>9%</a:t>
            </a:r>
            <a:r>
              <a:rPr lang="zh-CN" altLang="zh-CN" dirty="0">
                <a:latin typeface="微软雅黑" panose="020B0503020204020204" pitchFamily="34" charset="-122"/>
                <a:ea typeface="微软雅黑" panose="020B0503020204020204" pitchFamily="34" charset="-122"/>
                <a:sym typeface="+mn-ea"/>
              </a:rPr>
              <a:t>，损失量十分惊人</a:t>
            </a:r>
            <a:r>
              <a:rPr lang="zh-CN" altLang="zh-CN" dirty="0" smtClean="0">
                <a:latin typeface="微软雅黑" panose="020B0503020204020204" pitchFamily="34" charset="-122"/>
                <a:ea typeface="微软雅黑" panose="020B0503020204020204" pitchFamily="34" charset="-122"/>
                <a:sym typeface="+mn-ea"/>
              </a:rPr>
              <a:t>。</a:t>
            </a:r>
            <a:endParaRPr lang="zh-CN" altLang="en-US" b="1" dirty="0">
              <a:latin typeface="微软雅黑" panose="020B0503020204020204" pitchFamily="34" charset="-122"/>
              <a:ea typeface="微软雅黑" panose="020B0503020204020204" pitchFamily="34" charset="-122"/>
            </a:endParaRPr>
          </a:p>
          <a:p>
            <a:endParaRPr lang="zh-CN" altLang="en-US"/>
          </a:p>
        </p:txBody>
      </p:sp>
      <p:sp>
        <p:nvSpPr>
          <p:cNvPr id="16" name="文本框 15"/>
          <p:cNvSpPr txBox="1"/>
          <p:nvPr/>
        </p:nvSpPr>
        <p:spPr>
          <a:xfrm>
            <a:off x="659130" y="5629910"/>
            <a:ext cx="11268075" cy="1144905"/>
          </a:xfrm>
          <a:prstGeom prst="rect">
            <a:avLst/>
          </a:prstGeom>
          <a:noFill/>
        </p:spPr>
        <p:txBody>
          <a:bodyPr wrap="square" rtlCol="0">
            <a:noAutofit/>
          </a:bodyPr>
          <a:p>
            <a:pPr>
              <a:lnSpc>
                <a:spcPct val="150000"/>
              </a:lnSpc>
            </a:pPr>
            <a:r>
              <a:rPr lang="zh-CN" altLang="zh-CN" b="1" dirty="0">
                <a:latin typeface="微软雅黑" panose="020B0503020204020204" pitchFamily="34" charset="-122"/>
                <a:ea typeface="微软雅黑" panose="020B0503020204020204" pitchFamily="34" charset="-122"/>
                <a:sym typeface="+mn-ea"/>
              </a:rPr>
              <a:t>与国外农业发达国家相比，主要体现在粮食作物</a:t>
            </a:r>
            <a:r>
              <a:rPr lang="zh-CN" altLang="zh-CN" b="1" dirty="0">
                <a:solidFill>
                  <a:srgbClr val="FF0000"/>
                </a:solidFill>
                <a:latin typeface="微软雅黑" panose="020B0503020204020204" pitchFamily="34" charset="-122"/>
                <a:ea typeface="微软雅黑" panose="020B0503020204020204" pitchFamily="34" charset="-122"/>
                <a:sym typeface="+mn-ea"/>
              </a:rPr>
              <a:t>收获机械性能比较先进</a:t>
            </a:r>
            <a:r>
              <a:rPr lang="zh-CN" altLang="zh-CN" b="1" dirty="0">
                <a:latin typeface="微软雅黑" panose="020B0503020204020204" pitchFamily="34" charset="-122"/>
                <a:ea typeface="微软雅黑" panose="020B0503020204020204" pitchFamily="34" charset="-122"/>
                <a:sym typeface="+mn-ea"/>
              </a:rPr>
              <a:t>，</a:t>
            </a:r>
            <a:r>
              <a:rPr lang="zh-CN" altLang="zh-CN" b="1" dirty="0">
                <a:solidFill>
                  <a:srgbClr val="FF0000"/>
                </a:solidFill>
                <a:latin typeface="微软雅黑" panose="020B0503020204020204" pitchFamily="34" charset="-122"/>
                <a:ea typeface="微软雅黑" panose="020B0503020204020204" pitchFamily="34" charset="-122"/>
                <a:sym typeface="+mn-ea"/>
              </a:rPr>
              <a:t>维护保养得当，粮食种植适宜机械化作业，机手操作技能水平相对较高。</a:t>
            </a:r>
            <a:r>
              <a:rPr lang="zh-CN" altLang="zh-CN" b="1" dirty="0" smtClean="0">
                <a:latin typeface="微软雅黑" panose="020B0503020204020204" pitchFamily="34" charset="-122"/>
                <a:ea typeface="微软雅黑" panose="020B0503020204020204" pitchFamily="34" charset="-122"/>
                <a:sym typeface="+mn-ea"/>
              </a:rPr>
              <a:t>因此</a:t>
            </a:r>
            <a:r>
              <a:rPr lang="zh-CN" altLang="zh-CN" b="1" dirty="0">
                <a:latin typeface="微软雅黑" panose="020B0503020204020204" pitchFamily="34" charset="-122"/>
                <a:ea typeface="微软雅黑" panose="020B0503020204020204" pitchFamily="34" charset="-122"/>
                <a:sym typeface="+mn-ea"/>
              </a:rPr>
              <a:t>，粮食机收减损技术的推广应用是近阶段需要突破的重点工作。</a:t>
            </a:r>
            <a:endParaRPr lang="zh-CN" alt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65205" y="216347"/>
            <a:ext cx="864096" cy="706755"/>
          </a:xfrm>
          <a:prstGeom prst="rect">
            <a:avLst/>
          </a:prstGeom>
          <a:noFill/>
        </p:spPr>
        <p:txBody>
          <a:bodyPr wrap="square" rtlCol="0">
            <a:spAutoFit/>
          </a:bodyPr>
          <a:lstStyle/>
          <a:p>
            <a:endParaRPr lang="zh-CN" altLang="en-US" sz="4000" b="1" dirty="0">
              <a:effectLst>
                <a:outerShdw blurRad="38100" dist="38100" dir="2700000" algn="tl">
                  <a:srgbClr val="000000">
                    <a:alpha val="43137"/>
                  </a:srgbClr>
                </a:outerShdw>
              </a:effectLst>
              <a:latin typeface="+mn-ea"/>
              <a:ea typeface="+mn-ea"/>
            </a:endParaRPr>
          </a:p>
        </p:txBody>
      </p:sp>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（四）水稻联合收割机收获损失率测定方法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257935" y="2121535"/>
            <a:ext cx="10859770" cy="432498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1677670" y="2199005"/>
            <a:ext cx="10043795" cy="3138170"/>
          </a:xfrm>
          <a:prstGeom prst="rect">
            <a:avLst/>
          </a:prstGeom>
          <a:noFill/>
        </p:spPr>
        <p:txBody>
          <a:bodyPr wrap="square">
            <a:spAutoFit/>
          </a:bodyPr>
          <a:lstStyle/>
          <a:p>
            <a:pPr lvl="0"/>
            <a:r>
              <a:rPr lang="zh-CN" altLang="en-US" b="1" dirty="0">
                <a:latin typeface="黑体" panose="02010609060101010101" pitchFamily="49" charset="-122"/>
                <a:ea typeface="黑体" panose="02010609060101010101" pitchFamily="49" charset="-122"/>
              </a:rPr>
              <a:t>作业条件判定：</a:t>
            </a:r>
            <a:endParaRPr lang="zh-CN" altLang="en-US" b="1" dirty="0">
              <a:latin typeface="黑体" panose="02010609060101010101" pitchFamily="49" charset="-122"/>
              <a:ea typeface="黑体" panose="02010609060101010101" pitchFamily="49" charset="-122"/>
            </a:endParaRPr>
          </a:p>
          <a:p>
            <a:pPr lvl="0"/>
            <a:r>
              <a:rPr lang="zh-CN" altLang="en-US" b="1" dirty="0">
                <a:latin typeface="仿宋_GB2312" pitchFamily="49" charset="-122"/>
                <a:ea typeface="仿宋_GB2312" pitchFamily="49" charset="-122"/>
              </a:rPr>
              <a:t>    按照上文判定农艺条件、地块条件、环境条件和机具条件等是否符合，符合条件的作为标准工况进行评测，按照下文测定方法进行测评。不符合标准工况条件，如地块湿滑、有积水，水稻过熟或倒伏，雨天或露水等特殊条件，鼓励机手自愿挑战，参照下文测定方法进行测评。</a:t>
            </a:r>
            <a:endParaRPr lang="zh-CN" altLang="en-US" b="1" dirty="0">
              <a:latin typeface="仿宋_GB2312" pitchFamily="49" charset="-122"/>
              <a:ea typeface="仿宋_GB2312" pitchFamily="49" charset="-122"/>
            </a:endParaRPr>
          </a:p>
          <a:p>
            <a:pPr lvl="0"/>
            <a:endParaRPr lang="zh-CN" altLang="en-US" b="1" dirty="0">
              <a:latin typeface="黑体" panose="02010609060101010101" pitchFamily="49" charset="-122"/>
              <a:ea typeface="黑体" panose="02010609060101010101" pitchFamily="49" charset="-122"/>
            </a:endParaRPr>
          </a:p>
          <a:p>
            <a:pPr lvl="0"/>
            <a:r>
              <a:rPr lang="zh-CN" altLang="en-US" b="1" dirty="0">
                <a:latin typeface="黑体" panose="02010609060101010101" pitchFamily="49" charset="-122"/>
                <a:ea typeface="黑体" panose="02010609060101010101" pitchFamily="49" charset="-122"/>
              </a:rPr>
              <a:t>测定方法：</a:t>
            </a:r>
            <a:endParaRPr lang="zh-CN" altLang="en-US" b="1" dirty="0">
              <a:latin typeface="黑体" panose="02010609060101010101" pitchFamily="49" charset="-122"/>
              <a:ea typeface="黑体" panose="02010609060101010101" pitchFamily="49" charset="-122"/>
            </a:endParaRPr>
          </a:p>
          <a:p>
            <a:pPr lvl="0"/>
            <a:r>
              <a:rPr lang="zh-CN" altLang="en-US" b="1" dirty="0">
                <a:latin typeface="仿宋_GB2312" pitchFamily="49" charset="-122"/>
                <a:ea typeface="仿宋_GB2312" pitchFamily="49" charset="-122"/>
              </a:rPr>
              <a:t>    水稻机测算作业小时生产率和单位幅宽作业小时生产率方法同小麦机的方法。</a:t>
            </a:r>
            <a:endParaRPr lang="zh-CN" altLang="en-US" b="1" dirty="0">
              <a:latin typeface="仿宋_GB2312" pitchFamily="49" charset="-122"/>
              <a:ea typeface="仿宋_GB2312" pitchFamily="49" charset="-122"/>
            </a:endParaRPr>
          </a:p>
          <a:p>
            <a:pPr lvl="0"/>
            <a:endParaRPr lang="zh-CN" altLang="en-US" b="1" dirty="0">
              <a:latin typeface="黑体" panose="02010609060101010101" pitchFamily="49" charset="-122"/>
              <a:ea typeface="黑体" panose="02010609060101010101" pitchFamily="49" charset="-122"/>
            </a:endParaRPr>
          </a:p>
          <a:p>
            <a:pPr lvl="0"/>
            <a:r>
              <a:rPr lang="zh-CN" altLang="en-US" b="1" dirty="0">
                <a:latin typeface="黑体" panose="02010609060101010101" pitchFamily="49" charset="-122"/>
                <a:ea typeface="黑体" panose="02010609060101010101" pitchFamily="49" charset="-122"/>
              </a:rPr>
              <a:t>取样方法：</a:t>
            </a:r>
            <a:endParaRPr lang="zh-CN" altLang="en-US" b="1" dirty="0">
              <a:latin typeface="黑体" panose="02010609060101010101" pitchFamily="49" charset="-122"/>
              <a:ea typeface="黑体" panose="02010609060101010101" pitchFamily="49" charset="-122"/>
            </a:endParaRPr>
          </a:p>
          <a:p>
            <a:pPr lvl="0"/>
            <a:r>
              <a:rPr lang="zh-CN" altLang="en-US" b="1" dirty="0">
                <a:latin typeface="仿宋_GB2312" pitchFamily="49" charset="-122"/>
                <a:ea typeface="仿宋_GB2312" pitchFamily="49" charset="-122"/>
              </a:rPr>
              <a:t>    收获作业后，在收割机稳定作业区域，往返两个行程内随机选取两个取样区，每个区域为沿联合收割机前进方向长度</a:t>
            </a:r>
            <a:r>
              <a:rPr lang="en-US" altLang="zh-CN" b="1" dirty="0">
                <a:latin typeface="仿宋_GB2312" pitchFamily="49" charset="-122"/>
                <a:ea typeface="仿宋_GB2312" pitchFamily="49" charset="-122"/>
              </a:rPr>
              <a:t>1m</a:t>
            </a:r>
            <a:r>
              <a:rPr lang="zh-CN" altLang="en-US" b="1" dirty="0">
                <a:latin typeface="仿宋_GB2312" pitchFamily="49" charset="-122"/>
                <a:ea typeface="仿宋_GB2312" pitchFamily="49" charset="-122"/>
              </a:rPr>
              <a:t>（割幅大于</a:t>
            </a:r>
            <a:r>
              <a:rPr lang="en-US" altLang="zh-CN" b="1" dirty="0">
                <a:latin typeface="仿宋_GB2312" pitchFamily="49" charset="-122"/>
                <a:ea typeface="仿宋_GB2312" pitchFamily="49" charset="-122"/>
              </a:rPr>
              <a:t>2m</a:t>
            </a:r>
            <a:r>
              <a:rPr lang="zh-CN" altLang="en-US" b="1" dirty="0">
                <a:latin typeface="仿宋_GB2312" pitchFamily="49" charset="-122"/>
                <a:ea typeface="仿宋_GB2312" pitchFamily="49" charset="-122"/>
              </a:rPr>
              <a:t>时，取长度</a:t>
            </a:r>
            <a:r>
              <a:rPr lang="en-US" altLang="zh-CN" b="1" dirty="0">
                <a:latin typeface="仿宋_GB2312" pitchFamily="49" charset="-122"/>
                <a:ea typeface="仿宋_GB2312" pitchFamily="49" charset="-122"/>
              </a:rPr>
              <a:t>0.5m</a:t>
            </a:r>
            <a:r>
              <a:rPr lang="zh-CN" altLang="en-US" b="1" dirty="0">
                <a:latin typeface="仿宋_GB2312" pitchFamily="49" charset="-122"/>
                <a:ea typeface="仿宋_GB2312" pitchFamily="49" charset="-122"/>
              </a:rPr>
              <a:t>），宽为联合收割机工作幅宽。</a:t>
            </a:r>
            <a:endParaRPr lang="zh-CN" altLang="en-US" b="1"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（四）水稻联合收割机收获损失率测定方法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486535" y="2152015"/>
            <a:ext cx="10631170" cy="464312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14="http://schemas.microsoft.com/office/drawing/2010/main" Requires="a14">
          <p:sp>
            <p:nvSpPr>
              <p:cNvPr id="16" name="文本框 17"/>
              <p:cNvSpPr txBox="1"/>
              <p:nvPr/>
            </p:nvSpPr>
            <p:spPr>
              <a:xfrm>
                <a:off x="1671955" y="2306955"/>
                <a:ext cx="10049510" cy="3684270"/>
              </a:xfrm>
              <a:prstGeom prst="rect">
                <a:avLst/>
              </a:prstGeom>
              <a:noFill/>
            </p:spPr>
            <p:txBody>
              <a:bodyPr wrap="square">
                <a:spAutoFit/>
              </a:bodyPr>
              <a:lstStyle/>
              <a:p>
                <a:pPr lvl="0"/>
                <a:r>
                  <a:rPr lang="zh-CN" altLang="en-US" sz="2000" b="1" dirty="0">
                    <a:latin typeface="黑体" panose="02010609060101010101" pitchFamily="49" charset="-122"/>
                    <a:ea typeface="黑体" panose="02010609060101010101" pitchFamily="49" charset="-122"/>
                  </a:rPr>
                  <a:t>每个取样区的损失率计算：</a:t>
                </a:r>
                <a:endParaRPr lang="en-US" altLang="zh-CN" sz="2000" b="1" dirty="0">
                  <a:latin typeface="黑体" panose="02010609060101010101" pitchFamily="49" charset="-122"/>
                  <a:ea typeface="黑体" panose="02010609060101010101" pitchFamily="49" charset="-122"/>
                </a:endParaRPr>
              </a:p>
              <a:p>
                <a:pPr lvl="0"/>
                <a:endParaRPr lang="en-US" altLang="zh-CN" b="1" dirty="0" smtClean="0">
                  <a:latin typeface="仿宋_GB2312" pitchFamily="49" charset="-122"/>
                  <a:ea typeface="仿宋_GB2312" pitchFamily="49" charset="-122"/>
                </a:endParaRPr>
              </a:p>
              <a:p>
                <a:pPr lvl="0"/>
                <a:r>
                  <a:rPr lang="zh-CN" altLang="en-US" b="1" dirty="0" smtClean="0">
                    <a:latin typeface="仿宋_GB2312" pitchFamily="49" charset="-122"/>
                    <a:ea typeface="仿宋_GB2312" pitchFamily="49" charset="-122"/>
                  </a:rPr>
                  <a:t>分别</a:t>
                </a:r>
                <a:r>
                  <a:rPr lang="zh-CN" altLang="en-US" b="1" dirty="0">
                    <a:latin typeface="仿宋_GB2312" pitchFamily="49" charset="-122"/>
                    <a:ea typeface="仿宋_GB2312" pitchFamily="49" charset="-122"/>
                  </a:rPr>
                  <a:t>收集各取样区域内夹杂在秸秆和杂余内的籽粒、穗头（不含超出取样区域部分）上未脱净的籽粒和掉落在地面的籽粒，脱粒去杂后称其质量（忽略自然落粒），按照下列公示计算每个取样区的损失率。</a:t>
                </a:r>
                <a:endParaRPr lang="en-US" altLang="zh-CN" b="1" dirty="0">
                  <a:latin typeface="仿宋_GB2312" pitchFamily="49" charset="-122"/>
                  <a:ea typeface="仿宋_GB2312" pitchFamily="49" charset="-122"/>
                </a:endParaRPr>
              </a:p>
              <a:p>
                <a:pPr lvl="0"/>
                <a14:m>
                  <m:oMathPara xmlns:m="http://schemas.openxmlformats.org/officeDocument/2006/math">
                    <m:oMathParaPr>
                      <m:jc m:val="centerGroup"/>
                    </m:oMathParaPr>
                    <m:oMath xmlns:m="http://schemas.openxmlformats.org/officeDocument/2006/math">
                      <m:sSub>
                        <m:sSubPr>
                          <m:ctrlPr>
                            <a:rPr lang="en-US" altLang="zh-CN" b="1" i="1">
                              <a:latin typeface="Cambria Math" panose="02040503050406030204"/>
                              <a:ea typeface="仿宋_GB2312" pitchFamily="49" charset="-122"/>
                            </a:rPr>
                          </m:ctrlPr>
                        </m:sSubPr>
                        <m:e>
                          <m:r>
                            <a:rPr lang="en-US" altLang="zh-CN" b="1" i="1">
                              <a:latin typeface="Cambria Math" panose="02040503050406030204"/>
                              <a:ea typeface="仿宋_GB2312" pitchFamily="49" charset="-122"/>
                            </a:rPr>
                            <m:t>𝑺</m:t>
                          </m:r>
                        </m:e>
                        <m:sub>
                          <m:r>
                            <a:rPr lang="en-US" altLang="zh-CN" b="1" i="1">
                              <a:latin typeface="Cambria Math" panose="02040503050406030204"/>
                              <a:ea typeface="仿宋_GB2312" pitchFamily="49" charset="-122"/>
                            </a:rPr>
                            <m:t>𝒊</m:t>
                          </m:r>
                        </m:sub>
                      </m:sSub>
                      <m:r>
                        <a:rPr lang="en-US" altLang="zh-CN" b="1" i="1">
                          <a:latin typeface="Cambria Math" panose="02040503050406030204"/>
                          <a:ea typeface="仿宋_GB2312" pitchFamily="49" charset="-122"/>
                        </a:rPr>
                        <m:t>=</m:t>
                      </m:r>
                      <m:f>
                        <m:fPr>
                          <m:ctrlPr>
                            <a:rPr lang="en-US" altLang="zh-CN" b="1" i="1">
                              <a:latin typeface="Cambria Math" panose="02040503050406030204"/>
                              <a:ea typeface="仿宋_GB2312" pitchFamily="49" charset="-122"/>
                            </a:rPr>
                          </m:ctrlPr>
                        </m:fPr>
                        <m:num>
                          <m:sSub>
                            <m:sSubPr>
                              <m:ctrlPr>
                                <a:rPr lang="en-US" altLang="zh-CN" b="1" i="1">
                                  <a:latin typeface="Cambria Math" panose="02040503050406030204"/>
                                  <a:ea typeface="仿宋_GB2312" pitchFamily="49" charset="-122"/>
                                </a:rPr>
                              </m:ctrlPr>
                            </m:sSubPr>
                            <m:e>
                              <m:r>
                                <a:rPr lang="en-US" altLang="zh-CN" b="1" i="1">
                                  <a:latin typeface="Cambria Math" panose="02040503050406030204"/>
                                  <a:ea typeface="仿宋_GB2312" pitchFamily="49" charset="-122"/>
                                </a:rPr>
                                <m:t>𝑾</m:t>
                              </m:r>
                            </m:e>
                            <m:sub>
                              <m:r>
                                <a:rPr lang="en-US" altLang="zh-CN" b="1" i="1">
                                  <a:latin typeface="Cambria Math" panose="02040503050406030204"/>
                                  <a:ea typeface="仿宋_GB2312" pitchFamily="49" charset="-122"/>
                                </a:rPr>
                                <m:t>𝒊</m:t>
                              </m:r>
                            </m:sub>
                          </m:sSub>
                        </m:num>
                        <m:den>
                          <m:r>
                            <a:rPr lang="en-US" altLang="zh-CN" b="1" i="1">
                              <a:latin typeface="Cambria Math" panose="02040503050406030204"/>
                              <a:ea typeface="仿宋_GB2312" pitchFamily="49" charset="-122"/>
                            </a:rPr>
                            <m:t>𝑴</m:t>
                          </m:r>
                          <m:r>
                            <a:rPr lang="en-US" altLang="zh-CN" b="1" i="1">
                              <a:latin typeface="Cambria Math" panose="02040503050406030204"/>
                              <a:ea typeface="Cambria Math" panose="02040503050406030204"/>
                            </a:rPr>
                            <m:t>×</m:t>
                          </m:r>
                          <m:r>
                            <a:rPr lang="en-US" altLang="zh-CN" b="1" i="1">
                              <a:latin typeface="Cambria Math" panose="02040503050406030204"/>
                              <a:ea typeface="Cambria Math" panose="02040503050406030204"/>
                            </a:rPr>
                            <m:t>𝑳</m:t>
                          </m:r>
                          <m:r>
                            <a:rPr lang="en-US" altLang="zh-CN" b="1" i="1">
                              <a:latin typeface="Cambria Math" panose="02040503050406030204"/>
                              <a:ea typeface="Cambria Math" panose="02040503050406030204"/>
                            </a:rPr>
                            <m:t>×</m:t>
                          </m:r>
                          <m:r>
                            <a:rPr lang="en-US" altLang="zh-CN" b="1" i="1">
                              <a:latin typeface="Cambria Math" panose="02040503050406030204"/>
                              <a:ea typeface="Cambria Math" panose="02040503050406030204"/>
                            </a:rPr>
                            <m:t>𝟎</m:t>
                          </m:r>
                          <m:r>
                            <a:rPr lang="en-US" altLang="zh-CN" b="1" i="1">
                              <a:latin typeface="Cambria Math" panose="02040503050406030204"/>
                              <a:ea typeface="Cambria Math" panose="02040503050406030204"/>
                            </a:rPr>
                            <m:t>.</m:t>
                          </m:r>
                          <m:r>
                            <a:rPr lang="en-US" altLang="zh-CN" b="1" i="1">
                              <a:latin typeface="Cambria Math" panose="02040503050406030204"/>
                              <a:ea typeface="Cambria Math" panose="02040503050406030204"/>
                            </a:rPr>
                            <m:t>𝟓</m:t>
                          </m:r>
                        </m:den>
                      </m:f>
                      <m:r>
                        <a:rPr lang="en-US" altLang="zh-CN" b="1" i="1">
                          <a:latin typeface="Cambria Math" panose="02040503050406030204"/>
                          <a:ea typeface="Cambria Math" panose="02040503050406030204"/>
                        </a:rPr>
                        <m:t>×</m:t>
                      </m:r>
                      <m:f>
                        <m:fPr>
                          <m:ctrlPr>
                            <a:rPr lang="en-US" altLang="zh-CN" b="1" i="1">
                              <a:latin typeface="Cambria Math" panose="02040503050406030204"/>
                              <a:ea typeface="Cambria Math" panose="02040503050406030204"/>
                            </a:rPr>
                          </m:ctrlPr>
                        </m:fPr>
                        <m:num>
                          <m:r>
                            <a:rPr lang="en-US" altLang="zh-CN" b="1" i="1">
                              <a:latin typeface="Cambria Math" panose="02040503050406030204"/>
                              <a:ea typeface="Cambria Math" panose="02040503050406030204"/>
                            </a:rPr>
                            <m:t>𝟔𝟔𝟔</m:t>
                          </m:r>
                          <m:r>
                            <a:rPr lang="en-US" altLang="zh-CN" b="1" i="1">
                              <a:latin typeface="Cambria Math" panose="02040503050406030204"/>
                              <a:ea typeface="Cambria Math" panose="02040503050406030204"/>
                            </a:rPr>
                            <m:t>.</m:t>
                          </m:r>
                          <m:r>
                            <a:rPr lang="en-US" altLang="zh-CN" b="1" i="1">
                              <a:latin typeface="Cambria Math" panose="02040503050406030204"/>
                              <a:ea typeface="Cambria Math" panose="02040503050406030204"/>
                            </a:rPr>
                            <m:t>𝟔𝟔</m:t>
                          </m:r>
                        </m:num>
                        <m:den>
                          <m:r>
                            <a:rPr lang="en-US" altLang="zh-CN" b="1" i="1">
                              <a:latin typeface="Cambria Math" panose="02040503050406030204"/>
                              <a:ea typeface="Cambria Math" panose="02040503050406030204"/>
                            </a:rPr>
                            <m:t>𝟏𝟎𝟎𝟎</m:t>
                          </m:r>
                        </m:den>
                      </m:f>
                      <m:r>
                        <a:rPr lang="en-US" altLang="zh-CN" b="1" i="1">
                          <a:latin typeface="Cambria Math" panose="02040503050406030204"/>
                          <a:ea typeface="Cambria Math" panose="02040503050406030204"/>
                        </a:rPr>
                        <m:t>×</m:t>
                      </m:r>
                      <m:r>
                        <a:rPr lang="en-US" altLang="zh-CN" b="1" i="1">
                          <a:latin typeface="Cambria Math" panose="02040503050406030204"/>
                          <a:ea typeface="Cambria Math" panose="02040503050406030204"/>
                        </a:rPr>
                        <m:t>𝟏𝟎𝟎</m:t>
                      </m:r>
                    </m:oMath>
                  </m:oMathPara>
                </a14:m>
                <a:endParaRPr lang="en-US" altLang="zh-CN" b="1" dirty="0">
                  <a:latin typeface="仿宋_GB2312" pitchFamily="49" charset="-122"/>
                  <a:ea typeface="仿宋_GB2312" pitchFamily="49" charset="-122"/>
                </a:endParaRPr>
              </a:p>
              <a:p>
                <a:pPr lvl="0"/>
                <a:endParaRPr lang="en-US" altLang="zh-CN" b="1" dirty="0">
                  <a:latin typeface="仿宋_GB2312" pitchFamily="49" charset="-122"/>
                  <a:ea typeface="仿宋_GB2312" pitchFamily="49" charset="-122"/>
                </a:endParaRPr>
              </a:p>
              <a:p>
                <a:r>
                  <a:rPr lang="zh-CN" altLang="zh-CN" b="1" dirty="0"/>
                  <a:t>式中： </a:t>
                </a:r>
                <a:r>
                  <a:rPr lang="en-US" altLang="zh-CN" b="1" dirty="0"/>
                  <a:t>S</a:t>
                </a:r>
                <a:r>
                  <a:rPr lang="en-US" altLang="zh-CN" b="1" baseline="-25000" dirty="0"/>
                  <a:t>i</a:t>
                </a:r>
                <a:r>
                  <a:rPr lang="zh-CN" altLang="zh-CN" b="1" dirty="0"/>
                  <a:t>—第</a:t>
                </a:r>
                <a:r>
                  <a:rPr lang="en-US" altLang="zh-CN" b="1" dirty="0"/>
                  <a:t>i</a:t>
                </a:r>
                <a:r>
                  <a:rPr lang="zh-CN" altLang="zh-CN" b="1" dirty="0"/>
                  <a:t>个取样区损失率，单位为：</a:t>
                </a:r>
                <a:r>
                  <a:rPr lang="en-US" altLang="zh-CN" b="1" dirty="0"/>
                  <a:t>%</a:t>
                </a:r>
                <a:r>
                  <a:rPr lang="zh-CN" altLang="zh-CN" b="1" dirty="0"/>
                  <a:t>；</a:t>
                </a:r>
                <a:r>
                  <a:rPr lang="en-US" altLang="zh-CN" b="1" dirty="0"/>
                  <a:t> </a:t>
                </a:r>
                <a:endParaRPr lang="en-US" altLang="zh-CN" b="1" dirty="0"/>
              </a:p>
              <a:p>
                <a:r>
                  <a:rPr lang="en-US" altLang="zh-CN" b="1" dirty="0"/>
                  <a:t>              W</a:t>
                </a:r>
                <a:r>
                  <a:rPr lang="en-US" altLang="zh-CN" b="1" baseline="-25000" dirty="0"/>
                  <a:t>i</a:t>
                </a:r>
                <a:r>
                  <a:rPr lang="zh-CN" altLang="zh-CN" b="1" dirty="0"/>
                  <a:t>—第</a:t>
                </a:r>
                <a:r>
                  <a:rPr lang="en-US" altLang="zh-CN" b="1" dirty="0"/>
                  <a:t>i</a:t>
                </a:r>
                <a:r>
                  <a:rPr lang="zh-CN" altLang="zh-CN" b="1" dirty="0"/>
                  <a:t>个取样区内小麦籽粒损失质量，单位为：克；</a:t>
                </a:r>
                <a:endParaRPr lang="en-US" altLang="zh-CN" b="1" dirty="0"/>
              </a:p>
              <a:p>
                <a:r>
                  <a:rPr lang="en-US" altLang="zh-CN" b="1" dirty="0"/>
                  <a:t>              M </a:t>
                </a:r>
                <a:r>
                  <a:rPr lang="zh-CN" altLang="zh-CN" b="1" dirty="0"/>
                  <a:t>—单位面积小麦籽粒产量，单位为：千克</a:t>
                </a:r>
                <a:r>
                  <a:rPr lang="en-US" altLang="zh-CN" b="1" dirty="0"/>
                  <a:t>/</a:t>
                </a:r>
                <a:r>
                  <a:rPr lang="zh-CN" altLang="zh-CN" b="1" dirty="0"/>
                  <a:t>亩。</a:t>
                </a:r>
                <a:endParaRPr lang="en-US" altLang="zh-CN" b="1" dirty="0"/>
              </a:p>
              <a:p>
                <a:endParaRPr lang="en-US" altLang="zh-CN" dirty="0"/>
              </a:p>
              <a:p>
                <a:r>
                  <a:rPr lang="zh-CN" altLang="en-US" b="1" dirty="0">
                    <a:solidFill>
                      <a:srgbClr val="C00000"/>
                    </a:solidFill>
                  </a:rPr>
                  <a:t>         上面的公式适用于割幅大于</a:t>
                </a:r>
                <a:r>
                  <a:rPr lang="en-US" altLang="zh-CN" b="1" dirty="0">
                    <a:solidFill>
                      <a:srgbClr val="C00000"/>
                    </a:solidFill>
                  </a:rPr>
                  <a:t>2m</a:t>
                </a:r>
                <a:r>
                  <a:rPr lang="zh-CN" altLang="en-US" b="1" dirty="0">
                    <a:solidFill>
                      <a:srgbClr val="C00000"/>
                    </a:solidFill>
                  </a:rPr>
                  <a:t>时，如果割幅不大于</a:t>
                </a:r>
                <a:r>
                  <a:rPr lang="en-US" altLang="zh-CN" b="1" dirty="0">
                    <a:solidFill>
                      <a:srgbClr val="C00000"/>
                    </a:solidFill>
                  </a:rPr>
                  <a:t>2m</a:t>
                </a:r>
                <a:r>
                  <a:rPr lang="zh-CN" altLang="en-US" b="1" dirty="0">
                    <a:solidFill>
                      <a:srgbClr val="C00000"/>
                    </a:solidFill>
                  </a:rPr>
                  <a:t>，上面公式中</a:t>
                </a:r>
                <a:r>
                  <a:rPr lang="en-US" altLang="zh-CN" b="1" dirty="0">
                    <a:solidFill>
                      <a:srgbClr val="C00000"/>
                    </a:solidFill>
                  </a:rPr>
                  <a:t>0.5m</a:t>
                </a:r>
                <a:r>
                  <a:rPr lang="zh-CN" altLang="en-US" b="1" dirty="0">
                    <a:solidFill>
                      <a:srgbClr val="C00000"/>
                    </a:solidFill>
                  </a:rPr>
                  <a:t>用</a:t>
                </a:r>
                <a:r>
                  <a:rPr lang="en-US" altLang="zh-CN" b="1" dirty="0">
                    <a:solidFill>
                      <a:srgbClr val="C00000"/>
                    </a:solidFill>
                  </a:rPr>
                  <a:t>1m</a:t>
                </a:r>
                <a:r>
                  <a:rPr lang="zh-CN" altLang="en-US" b="1" dirty="0">
                    <a:solidFill>
                      <a:srgbClr val="C00000"/>
                    </a:solidFill>
                  </a:rPr>
                  <a:t>代替。</a:t>
                </a:r>
                <a:endParaRPr lang="zh-CN" altLang="zh-CN" b="1" dirty="0">
                  <a:solidFill>
                    <a:srgbClr val="C00000"/>
                  </a:solidFill>
                </a:endParaRPr>
              </a:p>
            </p:txBody>
          </p:sp>
        </mc:Choice>
        <mc:Fallback>
          <p:sp>
            <p:nvSpPr>
              <p:cNvPr id="16" name="文本框 17"/>
              <p:cNvSpPr txBox="1">
                <a:spLocks noRot="1" noChangeAspect="1" noMove="1" noResize="1" noEditPoints="1" noAdjustHandles="1" noChangeArrowheads="1" noChangeShapeType="1" noTextEdit="1"/>
              </p:cNvSpPr>
              <p:nvPr/>
            </p:nvSpPr>
            <p:spPr>
              <a:xfrm>
                <a:off x="1671955" y="2306955"/>
                <a:ext cx="10049510" cy="3684270"/>
              </a:xfrm>
              <a:prstGeom prst="rect">
                <a:avLst/>
              </a:prstGeom>
              <a:blipFill rotWithShape="1">
                <a:blip r:embed="rId4"/>
                <a:stretch>
                  <a:fillRect/>
                </a:stretch>
              </a:blipFill>
            </p:spPr>
            <p:txBody>
              <a:bodyPr/>
              <a:lstStyle/>
              <a:p>
                <a:r>
                  <a:rPr lang="zh-CN" altLang="en-US">
                    <a:noFill/>
                  </a:rPr>
                  <a:t> </a:t>
                </a:r>
              </a:p>
            </p:txBody>
          </p:sp>
        </mc:Fallback>
      </mc:AlternateContent>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（四）水稻联合收割机收获损失率测定方法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695450" y="2152015"/>
            <a:ext cx="10422255" cy="464375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mc:Choice xmlns:a14="http://schemas.microsoft.com/office/drawing/2010/main" Requires="a14">
          <p:sp>
            <p:nvSpPr>
              <p:cNvPr id="16" name="文本框 17"/>
              <p:cNvSpPr txBox="1"/>
              <p:nvPr/>
            </p:nvSpPr>
            <p:spPr>
              <a:xfrm>
                <a:off x="1695450" y="2392045"/>
                <a:ext cx="10296525" cy="3751580"/>
              </a:xfrm>
              <a:prstGeom prst="rect">
                <a:avLst/>
              </a:prstGeom>
              <a:noFill/>
            </p:spPr>
            <p:txBody>
              <a:bodyPr wrap="square">
                <a:spAutoFit/>
              </a:bodyPr>
              <a:lstStyle/>
              <a:p>
                <a:pPr lvl="0"/>
                <a:r>
                  <a:rPr lang="zh-CN" altLang="en-US" sz="2000" b="1" dirty="0">
                    <a:latin typeface="黑体" panose="02010609060101010101" pitchFamily="49" charset="-122"/>
                    <a:ea typeface="黑体" panose="02010609060101010101" pitchFamily="49" charset="-122"/>
                  </a:rPr>
                  <a:t>单位面积水稻籽粒产量</a:t>
                </a:r>
                <a:r>
                  <a:rPr lang="zh-CN" altLang="en-US" sz="2000" b="1" dirty="0" smtClean="0">
                    <a:latin typeface="黑体" panose="02010609060101010101" pitchFamily="49" charset="-122"/>
                    <a:ea typeface="黑体" panose="02010609060101010101" pitchFamily="49" charset="-122"/>
                  </a:rPr>
                  <a:t>：</a:t>
                </a:r>
                <a:endParaRPr lang="en-US" altLang="zh-CN" sz="2000" b="1" dirty="0" smtClean="0">
                  <a:latin typeface="黑体" panose="02010609060101010101" pitchFamily="49" charset="-122"/>
                  <a:ea typeface="黑体" panose="02010609060101010101" pitchFamily="49" charset="-122"/>
                </a:endParaRPr>
              </a:p>
              <a:p>
                <a:pPr lvl="0"/>
                <a:endParaRPr lang="en-US" altLang="zh-CN" sz="2000" b="1" dirty="0">
                  <a:latin typeface="黑体" panose="02010609060101010101" pitchFamily="49" charset="-122"/>
                  <a:ea typeface="黑体" panose="02010609060101010101" pitchFamily="49" charset="-122"/>
                </a:endParaRPr>
              </a:p>
              <a:p>
                <a:pPr lvl="0"/>
                <a:r>
                  <a:rPr lang="zh-CN" altLang="en-US" b="1" dirty="0">
                    <a:latin typeface="仿宋_GB2312" pitchFamily="49" charset="-122"/>
                    <a:ea typeface="仿宋_GB2312" pitchFamily="49" charset="-122"/>
                  </a:rPr>
                  <a:t>因测定时间和条件有限，可以以近三年当地（县级行政区划）水稻平均亩产量代替单位面积水稻籽粒产量，数据由当地农业农村局在活动测评开始前提供给专家小组；忽略自然落粒影响。</a:t>
                </a:r>
                <a:endParaRPr lang="zh-CN" altLang="en-US" b="1" dirty="0">
                  <a:latin typeface="仿宋_GB2312" pitchFamily="49" charset="-122"/>
                  <a:ea typeface="仿宋_GB2312" pitchFamily="49" charset="-122"/>
                </a:endParaRPr>
              </a:p>
              <a:p>
                <a:pPr lvl="0"/>
                <a:endParaRPr lang="zh-CN" altLang="zh-CN" b="1" dirty="0">
                  <a:solidFill>
                    <a:srgbClr val="C00000"/>
                  </a:solidFill>
                  <a:sym typeface="+mn-ea"/>
                </a:endParaRPr>
              </a:p>
              <a:p>
                <a:pPr lvl="0"/>
                <a:r>
                  <a:rPr lang="zh-CN" altLang="zh-CN" b="1" dirty="0">
                    <a:solidFill>
                      <a:srgbClr val="C00000"/>
                    </a:solidFill>
                    <a:sym typeface="+mn-ea"/>
                  </a:rPr>
                  <a:t>实际也可以用现场测产得到水稻平均亩产量代替单位面积水稻籽粒产量。</a:t>
                </a:r>
                <a:endParaRPr lang="en-US" altLang="zh-CN" b="1" dirty="0">
                  <a:solidFill>
                    <a:srgbClr val="C00000"/>
                  </a:solidFill>
                </a:endParaRPr>
              </a:p>
              <a:p>
                <a:pPr lvl="0"/>
                <a:endParaRPr lang="en-US" altLang="zh-CN" b="1" dirty="0">
                  <a:latin typeface="仿宋_GB2312" pitchFamily="49" charset="-122"/>
                  <a:ea typeface="仿宋_GB2312" pitchFamily="49" charset="-122"/>
                </a:endParaRPr>
              </a:p>
              <a:p>
                <a:pPr lvl="0"/>
                <a:endParaRPr lang="en-US" altLang="zh-CN" b="1" dirty="0">
                  <a:latin typeface="仿宋_GB2312" pitchFamily="49" charset="-122"/>
                  <a:ea typeface="仿宋_GB2312" pitchFamily="49" charset="-122"/>
                </a:endParaRPr>
              </a:p>
              <a:p>
                <a:r>
                  <a:rPr lang="zh-CN" altLang="en-US" sz="2000" b="1" dirty="0">
                    <a:latin typeface="黑体" panose="02010609060101010101" pitchFamily="49" charset="-122"/>
                    <a:ea typeface="黑体" panose="02010609060101010101" pitchFamily="49" charset="-122"/>
                  </a:rPr>
                  <a:t>平均损失率计算：</a:t>
                </a:r>
                <a:endParaRPr lang="zh-CN" altLang="en-US" sz="2000" b="1" dirty="0">
                  <a:latin typeface="黑体" panose="02010609060101010101" pitchFamily="49" charset="-122"/>
                  <a:ea typeface="黑体" panose="02010609060101010101" pitchFamily="49" charset="-122"/>
                </a:endParaRPr>
              </a:p>
              <a:p>
                <a14:m>
                  <m:oMathPara xmlns:m="http://schemas.openxmlformats.org/officeDocument/2006/math">
                    <m:oMathParaPr>
                      <m:jc m:val="centerGroup"/>
                    </m:oMathParaPr>
                    <m:oMath xmlns:m="http://schemas.openxmlformats.org/officeDocument/2006/math">
                      <m:r>
                        <a:rPr lang="en-US" altLang="zh-CN" b="1" i="1">
                          <a:latin typeface="Cambria Math" panose="02040503050406030204"/>
                          <a:ea typeface="仿宋_GB2312" pitchFamily="49" charset="-122"/>
                        </a:rPr>
                        <m:t>𝑺</m:t>
                      </m:r>
                      <m:r>
                        <a:rPr lang="en-US" altLang="zh-CN" b="1" i="1">
                          <a:latin typeface="Cambria Math" panose="02040503050406030204"/>
                          <a:ea typeface="仿宋_GB2312" pitchFamily="49" charset="-122"/>
                        </a:rPr>
                        <m:t>=</m:t>
                      </m:r>
                      <m:f>
                        <m:fPr>
                          <m:ctrlPr>
                            <a:rPr lang="en-US" altLang="zh-CN" b="1" i="1">
                              <a:latin typeface="Cambria Math" panose="02040503050406030204"/>
                              <a:ea typeface="仿宋_GB2312" pitchFamily="49" charset="-122"/>
                            </a:rPr>
                          </m:ctrlPr>
                        </m:fPr>
                        <m:num>
                          <m:nary>
                            <m:naryPr>
                              <m:chr m:val="∑"/>
                              <m:subHide m:val="on"/>
                              <m:supHide m:val="on"/>
                              <m:ctrlPr>
                                <a:rPr lang="en-US" altLang="zh-CN" b="1" i="1">
                                  <a:latin typeface="Cambria Math" panose="02040503050406030204"/>
                                  <a:ea typeface="仿宋_GB2312" pitchFamily="49" charset="-122"/>
                                </a:rPr>
                              </m:ctrlPr>
                            </m:naryPr>
                            <m:sub/>
                            <m:sup/>
                            <m:e>
                              <m:sSub>
                                <m:sSubPr>
                                  <m:ctrlPr>
                                    <a:rPr lang="en-US" altLang="zh-CN" b="1" i="1">
                                      <a:latin typeface="Cambria Math" panose="02040503050406030204"/>
                                      <a:ea typeface="仿宋_GB2312" pitchFamily="49" charset="-122"/>
                                    </a:rPr>
                                  </m:ctrlPr>
                                </m:sSubPr>
                                <m:e>
                                  <m:r>
                                    <a:rPr lang="en-US" altLang="zh-CN" b="1" i="1">
                                      <a:latin typeface="Cambria Math" panose="02040503050406030204"/>
                                      <a:ea typeface="仿宋_GB2312" pitchFamily="49" charset="-122"/>
                                    </a:rPr>
                                    <m:t>𝑺</m:t>
                                  </m:r>
                                </m:e>
                                <m:sub>
                                  <m:r>
                                    <a:rPr lang="en-US" altLang="zh-CN" b="1" i="1">
                                      <a:latin typeface="Cambria Math" panose="02040503050406030204"/>
                                      <a:ea typeface="仿宋_GB2312" pitchFamily="49" charset="-122"/>
                                    </a:rPr>
                                    <m:t>𝒊</m:t>
                                  </m:r>
                                </m:sub>
                              </m:sSub>
                            </m:e>
                          </m:nary>
                        </m:num>
                        <m:den>
                          <m:r>
                            <a:rPr lang="en-US" altLang="zh-CN" b="1" i="1">
                              <a:latin typeface="Cambria Math" panose="02040503050406030204"/>
                              <a:ea typeface="仿宋_GB2312" pitchFamily="49" charset="-122"/>
                            </a:rPr>
                            <m:t>𝒏</m:t>
                          </m:r>
                        </m:den>
                      </m:f>
                    </m:oMath>
                  </m:oMathPara>
                </a14:m>
                <a:endParaRPr lang="en-US" altLang="zh-CN" b="1" dirty="0">
                  <a:latin typeface="仿宋_GB2312" pitchFamily="49" charset="-122"/>
                  <a:ea typeface="仿宋_GB2312" pitchFamily="49" charset="-122"/>
                </a:endParaRPr>
              </a:p>
              <a:p>
                <a:r>
                  <a:rPr lang="zh-CN" altLang="en-US" b="1" dirty="0">
                    <a:latin typeface="仿宋_GB2312" pitchFamily="49" charset="-122"/>
                    <a:ea typeface="仿宋_GB2312" pitchFamily="49" charset="-122"/>
                  </a:rPr>
                  <a:t>式中： </a:t>
                </a:r>
                <a:r>
                  <a:rPr lang="en-US" altLang="zh-CN" b="1" dirty="0">
                    <a:latin typeface="仿宋_GB2312" pitchFamily="49" charset="-122"/>
                    <a:ea typeface="仿宋_GB2312" pitchFamily="49" charset="-122"/>
                  </a:rPr>
                  <a:t>S—</a:t>
                </a:r>
                <a:r>
                  <a:rPr lang="zh-CN" altLang="en-US" b="1" dirty="0">
                    <a:latin typeface="仿宋_GB2312" pitchFamily="49" charset="-122"/>
                    <a:ea typeface="仿宋_GB2312" pitchFamily="49" charset="-122"/>
                  </a:rPr>
                  <a:t>平均损失率，单位为：</a:t>
                </a:r>
                <a:r>
                  <a:rPr lang="en-US" altLang="zh-CN" b="1" dirty="0">
                    <a:latin typeface="仿宋_GB2312" pitchFamily="49" charset="-122"/>
                    <a:ea typeface="仿宋_GB2312" pitchFamily="49" charset="-122"/>
                  </a:rPr>
                  <a:t>%</a:t>
                </a:r>
                <a:r>
                  <a:rPr lang="zh-CN" altLang="en-US" b="1" dirty="0">
                    <a:latin typeface="仿宋_GB2312" pitchFamily="49" charset="-122"/>
                    <a:ea typeface="仿宋_GB2312" pitchFamily="49" charset="-122"/>
                  </a:rPr>
                  <a:t>；</a:t>
                </a:r>
                <a:endParaRPr lang="en-US" altLang="zh-CN" b="1" dirty="0">
                  <a:latin typeface="仿宋_GB2312" pitchFamily="49" charset="-122"/>
                  <a:ea typeface="仿宋_GB2312" pitchFamily="49" charset="-122"/>
                </a:endParaRPr>
              </a:p>
              <a:p>
                <a:r>
                  <a:rPr lang="en-US" altLang="zh-CN" b="1" dirty="0">
                    <a:latin typeface="仿宋_GB2312" pitchFamily="49" charset="-122"/>
                    <a:ea typeface="仿宋_GB2312" pitchFamily="49" charset="-122"/>
                  </a:rPr>
                  <a:t>       n—</a:t>
                </a:r>
                <a:r>
                  <a:rPr lang="zh-CN" altLang="en-US" b="1" dirty="0">
                    <a:latin typeface="仿宋_GB2312" pitchFamily="49" charset="-122"/>
                    <a:ea typeface="仿宋_GB2312" pitchFamily="49" charset="-122"/>
                  </a:rPr>
                  <a:t>取样点数量，单位为：个，本活动中</a:t>
                </a:r>
                <a:r>
                  <a:rPr lang="en-US" altLang="zh-CN" b="1" dirty="0">
                    <a:latin typeface="仿宋_GB2312" pitchFamily="49" charset="-122"/>
                    <a:ea typeface="仿宋_GB2312" pitchFamily="49" charset="-122"/>
                  </a:rPr>
                  <a:t>n =2</a:t>
                </a:r>
                <a:r>
                  <a:rPr lang="zh-CN" altLang="en-US" b="1" dirty="0">
                    <a:latin typeface="仿宋_GB2312" pitchFamily="49" charset="-122"/>
                    <a:ea typeface="仿宋_GB2312" pitchFamily="49" charset="-122"/>
                  </a:rPr>
                  <a:t>。</a:t>
                </a:r>
                <a:endParaRPr lang="zh-CN" altLang="en-US" b="1" dirty="0">
                  <a:latin typeface="仿宋_GB2312" pitchFamily="49" charset="-122"/>
                  <a:ea typeface="仿宋_GB2312" pitchFamily="49" charset="-122"/>
                </a:endParaRPr>
              </a:p>
            </p:txBody>
          </p:sp>
        </mc:Choice>
        <mc:Fallback>
          <p:sp>
            <p:nvSpPr>
              <p:cNvPr id="16" name="文本框 17"/>
              <p:cNvSpPr txBox="1">
                <a:spLocks noRot="1" noChangeAspect="1" noMove="1" noResize="1" noEditPoints="1" noAdjustHandles="1" noChangeArrowheads="1" noChangeShapeType="1" noTextEdit="1"/>
              </p:cNvSpPr>
              <p:nvPr/>
            </p:nvSpPr>
            <p:spPr>
              <a:xfrm>
                <a:off x="1695450" y="2392045"/>
                <a:ext cx="10296525" cy="3751580"/>
              </a:xfrm>
              <a:prstGeom prst="rect">
                <a:avLst/>
              </a:prstGeom>
              <a:blipFill rotWithShape="1">
                <a:blip r:embed="rId4"/>
                <a:stretch>
                  <a:fillRect/>
                </a:stretch>
              </a:blipFill>
            </p:spPr>
            <p:txBody>
              <a:bodyPr/>
              <a:lstStyle/>
              <a:p>
                <a:r>
                  <a:rPr lang="zh-CN" altLang="en-US">
                    <a:noFill/>
                  </a:rPr>
                  <a:t> </a:t>
                </a:r>
              </a:p>
            </p:txBody>
          </p:sp>
        </mc:Fallback>
      </mc:AlternateContent>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1053465"/>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（五）</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sym typeface="+mn-lt"/>
              </a:rPr>
              <a:t>减少机收损失的方法</a:t>
            </a:r>
            <a:endParaRPr lang="zh-CN" altLang="en-US" sz="3200" dirty="0">
              <a:effectLst>
                <a:glow rad="127000">
                  <a:schemeClr val="bg1"/>
                </a:glow>
              </a:effectLst>
              <a:latin typeface="微软雅黑" panose="020B0503020204020204" pitchFamily="34" charset="-122"/>
              <a:ea typeface="微软雅黑" panose="020B0503020204020204" pitchFamily="34" charset="-122"/>
              <a:cs typeface="+mn-ea"/>
              <a:sym typeface="+mn-lt"/>
            </a:endParaRPr>
          </a:p>
          <a:p>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695450" y="2152015"/>
            <a:ext cx="10422255" cy="464375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1695450" y="2392045"/>
            <a:ext cx="10296525" cy="2399665"/>
          </a:xfrm>
          <a:prstGeom prst="rect">
            <a:avLst/>
          </a:prstGeom>
          <a:noFill/>
        </p:spPr>
        <p:txBody>
          <a:bodyPr wrap="square">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sym typeface="+mn-ea"/>
              </a:rPr>
              <a:t>机手</a:t>
            </a:r>
            <a:r>
              <a:rPr lang="zh-CN" altLang="en-US" sz="2000" dirty="0">
                <a:latin typeface="微软雅黑" panose="020B0503020204020204" pitchFamily="34" charset="-122"/>
                <a:ea typeface="微软雅黑" panose="020B0503020204020204" pitchFamily="34" charset="-122"/>
                <a:sym typeface="+mn-ea"/>
              </a:rPr>
              <a:t>在</a:t>
            </a:r>
            <a:r>
              <a:rPr lang="zh-CN" altLang="zh-CN" sz="2000" dirty="0">
                <a:latin typeface="微软雅黑" panose="020B0503020204020204" pitchFamily="34" charset="-122"/>
                <a:ea typeface="微软雅黑" panose="020B0503020204020204" pitchFamily="34" charset="-122"/>
                <a:sym typeface="+mn-ea"/>
              </a:rPr>
              <a:t>作业前要实地察看作业田块土地、种植品种、生长高度、植株倒伏、作物产量等情况，</a:t>
            </a:r>
            <a:r>
              <a:rPr lang="zh-CN" altLang="zh-CN" sz="2000" b="1" dirty="0">
                <a:solidFill>
                  <a:srgbClr val="FF0000"/>
                </a:solidFill>
                <a:latin typeface="微软雅黑" panose="020B0503020204020204" pitchFamily="34" charset="-122"/>
                <a:ea typeface="微软雅黑" panose="020B0503020204020204" pitchFamily="34" charset="-122"/>
                <a:sym typeface="+mn-ea"/>
              </a:rPr>
              <a:t>预调好机具状态</a:t>
            </a:r>
            <a:r>
              <a:rPr lang="zh-CN" altLang="zh-CN" sz="2000" b="1" dirty="0" smtClean="0">
                <a:latin typeface="微软雅黑" panose="020B0503020204020204" pitchFamily="34" charset="-122"/>
                <a:ea typeface="微软雅黑" panose="020B0503020204020204" pitchFamily="34" charset="-122"/>
                <a:sym typeface="+mn-ea"/>
              </a:rPr>
              <a:t>。</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en-US" altLang="zh-CN" sz="2000" b="1" dirty="0">
                <a:latin typeface="微软雅黑" panose="020B0503020204020204" pitchFamily="34" charset="-122"/>
                <a:ea typeface="微软雅黑" panose="020B0503020204020204" pitchFamily="34" charset="-122"/>
                <a:sym typeface="+mn-ea"/>
              </a:rPr>
              <a:t> </a:t>
            </a:r>
            <a:r>
              <a:rPr lang="en-US" altLang="zh-CN" sz="2000" b="1" dirty="0" smtClean="0">
                <a:latin typeface="微软雅黑" panose="020B0503020204020204" pitchFamily="34" charset="-122"/>
                <a:ea typeface="微软雅黑" panose="020B0503020204020204" pitchFamily="34" charset="-122"/>
                <a:sym typeface="+mn-ea"/>
              </a:rPr>
              <a:t>      </a:t>
            </a:r>
            <a:r>
              <a:rPr lang="zh-CN" altLang="zh-CN" sz="2000" dirty="0" smtClean="0">
                <a:latin typeface="微软雅黑" panose="020B0503020204020204" pitchFamily="34" charset="-122"/>
                <a:ea typeface="微软雅黑" panose="020B0503020204020204" pitchFamily="34" charset="-122"/>
                <a:sym typeface="+mn-ea"/>
              </a:rPr>
              <a:t>作业</a:t>
            </a:r>
            <a:r>
              <a:rPr lang="zh-CN" altLang="zh-CN" sz="2000" dirty="0">
                <a:latin typeface="微软雅黑" panose="020B0503020204020204" pitchFamily="34" charset="-122"/>
                <a:ea typeface="微软雅黑" panose="020B0503020204020204" pitchFamily="34" charset="-122"/>
                <a:sym typeface="+mn-ea"/>
              </a:rPr>
              <a:t>过程中，</a:t>
            </a:r>
            <a:r>
              <a:rPr lang="zh-CN" altLang="zh-CN" sz="2000" b="1" dirty="0">
                <a:solidFill>
                  <a:srgbClr val="FF0000"/>
                </a:solidFill>
                <a:latin typeface="微软雅黑" panose="020B0503020204020204" pitchFamily="34" charset="-122"/>
                <a:ea typeface="微软雅黑" panose="020B0503020204020204" pitchFamily="34" charset="-122"/>
                <a:sym typeface="+mn-ea"/>
              </a:rPr>
              <a:t>严格执行作业质量要求，随时查看作业效果</a:t>
            </a:r>
            <a:r>
              <a:rPr lang="zh-CN" altLang="zh-CN" sz="2000" b="1" dirty="0">
                <a:latin typeface="微软雅黑" panose="020B0503020204020204" pitchFamily="34" charset="-122"/>
                <a:ea typeface="微软雅黑" panose="020B0503020204020204" pitchFamily="34" charset="-122"/>
                <a:sym typeface="+mn-ea"/>
              </a:rPr>
              <a:t>，</a:t>
            </a:r>
            <a:r>
              <a:rPr lang="zh-CN" altLang="en-US" sz="2000" b="1" dirty="0">
                <a:solidFill>
                  <a:srgbClr val="0070C0"/>
                </a:solidFill>
                <a:latin typeface="微软雅黑" panose="020B0503020204020204" pitchFamily="34" charset="-122"/>
                <a:ea typeface="微软雅黑" panose="020B0503020204020204" pitchFamily="34" charset="-122"/>
                <a:sym typeface="+mn-ea"/>
              </a:rPr>
              <a:t>一定要有良好的职业道德</a:t>
            </a:r>
            <a:r>
              <a:rPr lang="zh-CN" altLang="en-US" sz="2000" b="1" dirty="0">
                <a:latin typeface="微软雅黑" panose="020B0503020204020204" pitchFamily="34" charset="-122"/>
                <a:ea typeface="微软雅黑" panose="020B0503020204020204" pitchFamily="34" charset="-122"/>
                <a:sym typeface="+mn-ea"/>
              </a:rPr>
              <a:t>，</a:t>
            </a:r>
            <a:r>
              <a:rPr lang="zh-CN" altLang="zh-CN" sz="2000" dirty="0">
                <a:latin typeface="微软雅黑" panose="020B0503020204020204" pitchFamily="34" charset="-122"/>
                <a:ea typeface="微软雅黑" panose="020B0503020204020204" pitchFamily="34" charset="-122"/>
                <a:sym typeface="+mn-ea"/>
              </a:rPr>
              <a:t>如遇损失变多等情况要及时调整机具参数，使机具保持良好状态，保证收获作业低损、</a:t>
            </a:r>
            <a:r>
              <a:rPr lang="zh-CN" altLang="zh-CN" sz="2000" dirty="0" smtClean="0">
                <a:latin typeface="微软雅黑" panose="020B0503020204020204" pitchFamily="34" charset="-122"/>
                <a:ea typeface="微软雅黑" panose="020B0503020204020204" pitchFamily="34" charset="-122"/>
                <a:sym typeface="+mn-ea"/>
              </a:rPr>
              <a:t>高效</a:t>
            </a:r>
            <a:r>
              <a:rPr lang="zh-CN" altLang="en-US" sz="2000" dirty="0" smtClean="0">
                <a:latin typeface="微软雅黑" panose="020B0503020204020204" pitchFamily="34" charset="-122"/>
                <a:ea typeface="微软雅黑" panose="020B0503020204020204" pitchFamily="34" charset="-122"/>
                <a:sym typeface="+mn-ea"/>
              </a:rPr>
              <a:t>。</a:t>
            </a:r>
            <a:endParaRPr lang="zh-CN" altLang="en-US" b="1"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1053465"/>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（五）</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sym typeface="+mn-lt"/>
              </a:rPr>
              <a:t>减少机收损失的方法</a:t>
            </a:r>
            <a:endParaRPr lang="zh-CN" altLang="en-US" sz="3200" dirty="0">
              <a:effectLst>
                <a:glow rad="127000">
                  <a:schemeClr val="bg1"/>
                </a:glow>
              </a:effectLst>
              <a:latin typeface="微软雅黑" panose="020B0503020204020204" pitchFamily="34" charset="-122"/>
              <a:ea typeface="微软雅黑" panose="020B0503020204020204" pitchFamily="34" charset="-122"/>
              <a:cs typeface="+mn-ea"/>
              <a:sym typeface="+mn-lt"/>
            </a:endParaRPr>
          </a:p>
          <a:p>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244600" y="1912620"/>
            <a:ext cx="10873105" cy="48831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37310" y="2452370"/>
            <a:ext cx="10632440" cy="4361180"/>
          </a:xfrm>
          <a:prstGeom prst="rect">
            <a:avLst/>
          </a:prstGeom>
          <a:noFill/>
        </p:spPr>
        <p:txBody>
          <a:bodyPr wrap="square" rtlCol="0" anchor="t">
            <a:noAutofit/>
          </a:bodyPr>
          <a:p>
            <a:pPr>
              <a:lnSpc>
                <a:spcPct val="130000"/>
              </a:lnSpc>
              <a:buFontTx/>
              <a:buNone/>
            </a:pPr>
            <a:r>
              <a:rPr lang="en-US" altLang="zh-CN" sz="2000" b="1" dirty="0">
                <a:solidFill>
                  <a:srgbClr val="FF0000"/>
                </a:solidFill>
                <a:latin typeface="微软雅黑" panose="020B0503020204020204" pitchFamily="34" charset="-122"/>
                <a:ea typeface="微软雅黑" panose="020B0503020204020204" pitchFamily="34" charset="-122"/>
                <a:sym typeface="+mn-ea"/>
              </a:rPr>
              <a:t>1</a:t>
            </a:r>
            <a:r>
              <a:rPr lang="zh-CN" altLang="en-US" sz="2000" b="1" dirty="0">
                <a:solidFill>
                  <a:srgbClr val="FF0000"/>
                </a:solidFill>
                <a:latin typeface="微软雅黑" panose="020B0503020204020204" pitchFamily="34" charset="-122"/>
                <a:ea typeface="微软雅黑" panose="020B0503020204020204" pitchFamily="34" charset="-122"/>
                <a:sym typeface="+mn-ea"/>
              </a:rPr>
              <a:t>、</a:t>
            </a:r>
            <a:r>
              <a:rPr lang="zh-CN" altLang="zh-CN" sz="2000" b="1" dirty="0">
                <a:solidFill>
                  <a:srgbClr val="FF0000"/>
                </a:solidFill>
                <a:latin typeface="微软雅黑" panose="020B0503020204020204" pitchFamily="34" charset="-122"/>
                <a:ea typeface="微软雅黑" panose="020B0503020204020204" pitchFamily="34" charset="-122"/>
                <a:sym typeface="+mn-ea"/>
              </a:rPr>
              <a:t>选择适用机型</a:t>
            </a:r>
            <a:endParaRPr lang="zh-CN" altLang="zh-CN" sz="2000" dirty="0">
              <a:solidFill>
                <a:srgbClr val="FF0000"/>
              </a:solidFill>
              <a:latin typeface="微软雅黑" panose="020B0503020204020204" pitchFamily="34" charset="-122"/>
              <a:ea typeface="微软雅黑" panose="020B0503020204020204" pitchFamily="34" charset="-122"/>
            </a:endParaRPr>
          </a:p>
          <a:p>
            <a:pPr>
              <a:lnSpc>
                <a:spcPct val="130000"/>
              </a:lnSpc>
            </a:pPr>
            <a:r>
              <a:rPr lang="en-US" altLang="zh-CN" sz="2000" dirty="0">
                <a:latin typeface="微软雅黑" panose="020B0503020204020204" pitchFamily="34" charset="-122"/>
                <a:ea typeface="微软雅黑" panose="020B0503020204020204" pitchFamily="34" charset="-122"/>
                <a:sym typeface="+mn-ea"/>
              </a:rPr>
              <a:t>        </a:t>
            </a:r>
            <a:r>
              <a:rPr lang="zh-CN" altLang="en-US" sz="2000" dirty="0">
                <a:latin typeface="微软雅黑" panose="020B0503020204020204" pitchFamily="34" charset="-122"/>
                <a:ea typeface="微软雅黑" panose="020B0503020204020204" pitchFamily="34" charset="-122"/>
                <a:sym typeface="+mn-ea"/>
              </a:rPr>
              <a:t>根据地块的大小，作物的品种、穗幅差等，</a:t>
            </a:r>
            <a:r>
              <a:rPr lang="zh-CN" altLang="zh-CN" sz="2000" dirty="0">
                <a:latin typeface="微软雅黑" panose="020B0503020204020204" pitchFamily="34" charset="-122"/>
                <a:ea typeface="微软雅黑" panose="020B0503020204020204" pitchFamily="34" charset="-122"/>
                <a:sym typeface="+mn-ea"/>
              </a:rPr>
              <a:t>选用合适幅宽的联合收割机。根据作物的高度，调节好割茬高度，</a:t>
            </a:r>
            <a:r>
              <a:rPr lang="zh-CN" sz="2000" dirty="0">
                <a:latin typeface="微软雅黑" panose="020B0503020204020204" pitchFamily="34" charset="-122"/>
                <a:ea typeface="微软雅黑" panose="020B0503020204020204" pitchFamily="34" charset="-122"/>
                <a:sym typeface="+mn-ea"/>
              </a:rPr>
              <a:t>根据作物的脱粒强度和成熟度，选择半喂入式或全喂入式。适合于小麦和水稻。</a:t>
            </a:r>
            <a:endParaRPr lang="zh-CN" sz="2000" dirty="0">
              <a:latin typeface="微软雅黑" panose="020B0503020204020204" pitchFamily="34" charset="-122"/>
              <a:ea typeface="微软雅黑" panose="020B0503020204020204" pitchFamily="34" charset="-122"/>
              <a:sym typeface="+mn-ea"/>
            </a:endParaRPr>
          </a:p>
          <a:p>
            <a:pPr>
              <a:lnSpc>
                <a:spcPct val="130000"/>
              </a:lnSpc>
              <a:buFontTx/>
              <a:buNone/>
            </a:pPr>
            <a:r>
              <a:rPr lang="en-US" altLang="zh-CN" sz="2000" b="1" dirty="0">
                <a:solidFill>
                  <a:srgbClr val="FF0000"/>
                </a:solidFill>
                <a:latin typeface="微软雅黑" panose="020B0503020204020204" pitchFamily="34" charset="-122"/>
                <a:ea typeface="微软雅黑" panose="020B0503020204020204" pitchFamily="34" charset="-122"/>
                <a:sym typeface="+mn-ea"/>
              </a:rPr>
              <a:t>2</a:t>
            </a:r>
            <a:r>
              <a:rPr lang="zh-CN" altLang="en-US" sz="2000" b="1" dirty="0">
                <a:solidFill>
                  <a:srgbClr val="FF0000"/>
                </a:solidFill>
                <a:latin typeface="微软雅黑" panose="020B0503020204020204" pitchFamily="34" charset="-122"/>
                <a:ea typeface="微软雅黑" panose="020B0503020204020204" pitchFamily="34" charset="-122"/>
                <a:sym typeface="+mn-ea"/>
              </a:rPr>
              <a:t>、检查作业田</a:t>
            </a:r>
            <a:r>
              <a:rPr lang="zh-CN" altLang="en-US" sz="2000" b="1" dirty="0" smtClean="0">
                <a:solidFill>
                  <a:srgbClr val="FF0000"/>
                </a:solidFill>
                <a:latin typeface="微软雅黑" panose="020B0503020204020204" pitchFamily="34" charset="-122"/>
                <a:ea typeface="微软雅黑" panose="020B0503020204020204" pitchFamily="34" charset="-122"/>
                <a:sym typeface="+mn-ea"/>
              </a:rPr>
              <a:t>块</a:t>
            </a:r>
            <a:endParaRPr lang="zh-CN" altLang="zh-CN" sz="2000" dirty="0" smtClean="0">
              <a:solidFill>
                <a:srgbClr val="FF0000"/>
              </a:solidFill>
              <a:latin typeface="微软雅黑" panose="020B0503020204020204" pitchFamily="34" charset="-122"/>
              <a:ea typeface="微软雅黑" panose="020B0503020204020204" pitchFamily="34" charset="-122"/>
            </a:endParaRPr>
          </a:p>
          <a:p>
            <a:pPr>
              <a:lnSpc>
                <a:spcPct val="130000"/>
              </a:lnSpc>
            </a:pPr>
            <a:r>
              <a:rPr lang="zh-CN" altLang="en-US" sz="2000" dirty="0" smtClean="0">
                <a:latin typeface="微软雅黑" panose="020B0503020204020204" pitchFamily="34" charset="-122"/>
                <a:ea typeface="微软雅黑" panose="020B0503020204020204" pitchFamily="34" charset="-122"/>
                <a:sym typeface="+mn-ea"/>
              </a:rPr>
              <a:t>       检查</a:t>
            </a:r>
            <a:r>
              <a:rPr lang="zh-CN" altLang="en-US" sz="2000" dirty="0">
                <a:latin typeface="微软雅黑" panose="020B0503020204020204" pitchFamily="34" charset="-122"/>
                <a:ea typeface="微软雅黑" panose="020B0503020204020204" pitchFamily="34" charset="-122"/>
                <a:sym typeface="+mn-ea"/>
              </a:rPr>
              <a:t>去除田、地里木桩、石块等硬杂物，了解田地里的土壤硬度情况，对可能造成陷车或倾翻、跌落的地方做出标识，以保证安全作业。查看田埂情况，如果田埂过高，应用人工在右角割出（割幅）</a:t>
            </a:r>
            <a:r>
              <a:rPr lang="en-US" altLang="zh-CN" sz="2000" dirty="0">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sym typeface="+mn-ea"/>
              </a:rPr>
              <a:t>（机器长度）的空地，或在田块两端的田埂开</a:t>
            </a:r>
            <a:r>
              <a:rPr lang="en-US" altLang="zh-CN" sz="2000" dirty="0">
                <a:latin typeface="微软雅黑" panose="020B0503020204020204" pitchFamily="34" charset="-122"/>
                <a:ea typeface="微软雅黑" panose="020B0503020204020204" pitchFamily="34" charset="-122"/>
                <a:sym typeface="+mn-ea"/>
              </a:rPr>
              <a:t>1.2</a:t>
            </a:r>
            <a:r>
              <a:rPr lang="zh-CN" altLang="en-US" sz="2000" dirty="0">
                <a:latin typeface="微软雅黑" panose="020B0503020204020204" pitchFamily="34" charset="-122"/>
                <a:ea typeface="微软雅黑" panose="020B0503020204020204" pitchFamily="34" charset="-122"/>
                <a:sym typeface="+mn-ea"/>
              </a:rPr>
              <a:t>倍割幅的缺口，便于收割机顺利下地。</a:t>
            </a:r>
            <a:endParaRPr lang="zh-CN" altLang="en-US" sz="2000" dirty="0">
              <a:latin typeface="微软雅黑" panose="020B0503020204020204" pitchFamily="34" charset="-122"/>
              <a:ea typeface="微软雅黑" panose="020B0503020204020204" pitchFamily="34" charset="-122"/>
              <a:sym typeface="+mn-ea"/>
            </a:endParaRPr>
          </a:p>
          <a:p>
            <a:pPr>
              <a:lnSpc>
                <a:spcPct val="130000"/>
              </a:lnSpc>
            </a:pPr>
            <a:endParaRPr lang="zh-CN" altLang="en-US" sz="2000" dirty="0">
              <a:latin typeface="微软雅黑" panose="020B0503020204020204" pitchFamily="34" charset="-122"/>
              <a:ea typeface="微软雅黑" panose="020B0503020204020204" pitchFamily="34" charset="-122"/>
              <a:sym typeface="+mn-ea"/>
            </a:endParaRPr>
          </a:p>
        </p:txBody>
      </p:sp>
      <p:sp>
        <p:nvSpPr>
          <p:cNvPr id="8" name="矩形 7"/>
          <p:cNvSpPr/>
          <p:nvPr>
            <p:custDataLst>
              <p:tags r:id="rId4"/>
            </p:custDataLst>
          </p:nvPr>
        </p:nvSpPr>
        <p:spPr>
          <a:xfrm>
            <a:off x="1316503" y="1960195"/>
            <a:ext cx="3738880" cy="521970"/>
          </a:xfrm>
          <a:prstGeom prst="rect">
            <a:avLst/>
          </a:prstGeom>
        </p:spPr>
        <p:txBody>
          <a:bodyPr wrap="none">
            <a:spAutoFit/>
          </a:bodyPr>
          <a:p>
            <a:r>
              <a:rPr lang="zh-CN" altLang="en-US" sz="2800" b="1" dirty="0">
                <a:latin typeface="微软雅黑" panose="020B0503020204020204" pitchFamily="34" charset="-122"/>
                <a:ea typeface="微软雅黑" panose="020B0503020204020204" pitchFamily="34" charset="-122"/>
              </a:rPr>
              <a:t>（一）正确的作业方法</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1053465"/>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（五）</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sym typeface="+mn-lt"/>
              </a:rPr>
              <a:t>减少机收损失的方法</a:t>
            </a:r>
            <a:endParaRPr lang="zh-CN" altLang="en-US" sz="3200" dirty="0">
              <a:effectLst>
                <a:glow rad="127000">
                  <a:schemeClr val="bg1"/>
                </a:glow>
              </a:effectLst>
              <a:latin typeface="微软雅黑" panose="020B0503020204020204" pitchFamily="34" charset="-122"/>
              <a:ea typeface="微软雅黑" panose="020B0503020204020204" pitchFamily="34" charset="-122"/>
              <a:cs typeface="+mn-ea"/>
              <a:sym typeface="+mn-lt"/>
            </a:endParaRPr>
          </a:p>
          <a:p>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035050" y="1912620"/>
            <a:ext cx="11244580" cy="488315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35685" y="2452370"/>
            <a:ext cx="11059160" cy="4361180"/>
          </a:xfrm>
          <a:prstGeom prst="rect">
            <a:avLst/>
          </a:prstGeom>
          <a:noFill/>
        </p:spPr>
        <p:txBody>
          <a:bodyPr wrap="square" rtlCol="0" anchor="t">
            <a:noAutofit/>
          </a:bodyPr>
          <a:p>
            <a:pPr>
              <a:lnSpc>
                <a:spcPct val="130000"/>
              </a:lnSpc>
              <a:buFontTx/>
              <a:buNone/>
            </a:pPr>
            <a:r>
              <a:rPr lang="en-US" altLang="zh-CN" sz="2000" b="1" dirty="0">
                <a:solidFill>
                  <a:srgbClr val="FF0000"/>
                </a:solidFill>
                <a:latin typeface="微软雅黑" panose="020B0503020204020204" pitchFamily="34" charset="-122"/>
                <a:ea typeface="微软雅黑" panose="020B0503020204020204" pitchFamily="34" charset="-122"/>
                <a:sym typeface="+mn-ea"/>
              </a:rPr>
              <a:t>3</a:t>
            </a:r>
            <a:r>
              <a:rPr lang="zh-CN" altLang="en-US" sz="2000" b="1" dirty="0">
                <a:solidFill>
                  <a:srgbClr val="FF0000"/>
                </a:solidFill>
                <a:latin typeface="微软雅黑" panose="020B0503020204020204" pitchFamily="34" charset="-122"/>
                <a:ea typeface="微软雅黑" panose="020B0503020204020204" pitchFamily="34" charset="-122"/>
                <a:sym typeface="+mn-ea"/>
              </a:rPr>
              <a:t>、正确开出割</a:t>
            </a:r>
            <a:r>
              <a:rPr lang="zh-CN" altLang="en-US" sz="2000" b="1" dirty="0" smtClean="0">
                <a:solidFill>
                  <a:srgbClr val="FF0000"/>
                </a:solidFill>
                <a:latin typeface="微软雅黑" panose="020B0503020204020204" pitchFamily="34" charset="-122"/>
                <a:ea typeface="微软雅黑" panose="020B0503020204020204" pitchFamily="34" charset="-122"/>
                <a:sym typeface="+mn-ea"/>
              </a:rPr>
              <a:t>道</a:t>
            </a:r>
            <a:endParaRPr lang="zh-CN" altLang="zh-CN" sz="2000" dirty="0" smtClean="0">
              <a:solidFill>
                <a:srgbClr val="FF0000"/>
              </a:solidFill>
              <a:latin typeface="微软雅黑" panose="020B0503020204020204" pitchFamily="34" charset="-122"/>
              <a:ea typeface="微软雅黑" panose="020B0503020204020204" pitchFamily="34" charset="-122"/>
            </a:endParaRPr>
          </a:p>
          <a:p>
            <a:pPr>
              <a:lnSpc>
                <a:spcPct val="130000"/>
              </a:lnSpc>
            </a:pPr>
            <a:r>
              <a:rPr lang="en-US" altLang="zh-CN" sz="2000" dirty="0" smtClean="0">
                <a:latin typeface="微软雅黑" panose="020B0503020204020204" pitchFamily="34" charset="-122"/>
                <a:ea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sym typeface="+mn-ea"/>
              </a:rPr>
              <a:t>从</a:t>
            </a:r>
            <a:r>
              <a:rPr lang="zh-CN" altLang="en-US" sz="2000" dirty="0">
                <a:latin typeface="微软雅黑" panose="020B0503020204020204" pitchFamily="34" charset="-122"/>
                <a:ea typeface="微软雅黑" panose="020B0503020204020204" pitchFamily="34" charset="-122"/>
                <a:sym typeface="+mn-ea"/>
              </a:rPr>
              <a:t>易于收割机下田的一角开始，沿着田埂割出一个割幅，割到头后倒退</a:t>
            </a:r>
            <a:r>
              <a:rPr lang="en-US" altLang="zh-CN" sz="2000" dirty="0">
                <a:latin typeface="微软雅黑" panose="020B0503020204020204" pitchFamily="34" charset="-122"/>
                <a:ea typeface="微软雅黑" panose="020B0503020204020204" pitchFamily="34" charset="-122"/>
                <a:sym typeface="+mn-ea"/>
              </a:rPr>
              <a:t>5—8</a:t>
            </a:r>
            <a:r>
              <a:rPr lang="zh-CN" altLang="en-US" sz="2000" dirty="0">
                <a:latin typeface="微软雅黑" panose="020B0503020204020204" pitchFamily="34" charset="-122"/>
                <a:ea typeface="微软雅黑" panose="020B0503020204020204" pitchFamily="34" charset="-122"/>
                <a:sym typeface="+mn-ea"/>
              </a:rPr>
              <a:t>米，然后斜着割出第二个割幅，割到头后再倒退</a:t>
            </a:r>
            <a:r>
              <a:rPr lang="en-US" altLang="zh-CN" sz="2000" dirty="0">
                <a:latin typeface="微软雅黑" panose="020B0503020204020204" pitchFamily="34" charset="-122"/>
                <a:ea typeface="微软雅黑" panose="020B0503020204020204" pitchFamily="34" charset="-122"/>
                <a:sym typeface="+mn-ea"/>
              </a:rPr>
              <a:t>5—8</a:t>
            </a:r>
            <a:r>
              <a:rPr lang="zh-CN" altLang="en-US" sz="2000" dirty="0">
                <a:latin typeface="微软雅黑" panose="020B0503020204020204" pitchFamily="34" charset="-122"/>
                <a:ea typeface="微软雅黑" panose="020B0503020204020204" pitchFamily="34" charset="-122"/>
                <a:sym typeface="+mn-ea"/>
              </a:rPr>
              <a:t>米，斜着割出第三个割幅；用同样的方法开出横向方向的割道。规划较整齐的田块，可以把几块田连接起来开好割道，割出三行宽的割道后再分区收割，提高收割效率。收割过程中机器保持直线行走，避免边割边转弯，压倒部分谷物造成漏割，增加损失。</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en-US" altLang="zh-CN" sz="2000" b="1" dirty="0" smtClean="0">
                <a:solidFill>
                  <a:srgbClr val="FF0000"/>
                </a:solidFill>
                <a:latin typeface="微软雅黑" panose="020B0503020204020204" pitchFamily="34" charset="-122"/>
                <a:ea typeface="微软雅黑" panose="020B0503020204020204" pitchFamily="34" charset="-122"/>
                <a:sym typeface="+mn-ea"/>
              </a:rPr>
              <a:t>4</a:t>
            </a:r>
            <a:r>
              <a:rPr lang="zh-CN" altLang="en-US" sz="2000" b="1" dirty="0">
                <a:solidFill>
                  <a:srgbClr val="FF0000"/>
                </a:solidFill>
                <a:latin typeface="微软雅黑" panose="020B0503020204020204" pitchFamily="34" charset="-122"/>
                <a:ea typeface="微软雅黑" panose="020B0503020204020204" pitchFamily="34" charset="-122"/>
                <a:sym typeface="+mn-ea"/>
              </a:rPr>
              <a:t>、选择行走路线</a:t>
            </a:r>
            <a:endParaRPr lang="zh-CN" altLang="en-US" sz="2000" b="1" dirty="0">
              <a:solidFill>
                <a:srgbClr val="FF0000"/>
              </a:solidFill>
              <a:latin typeface="微软雅黑" panose="020B0503020204020204" pitchFamily="34" charset="-122"/>
              <a:ea typeface="微软雅黑" panose="020B0503020204020204" pitchFamily="34" charset="-122"/>
            </a:endParaRPr>
          </a:p>
          <a:p>
            <a:pPr>
              <a:lnSpc>
                <a:spcPct val="130000"/>
              </a:lnSpc>
            </a:pPr>
            <a:r>
              <a:rPr lang="en-US" altLang="zh-CN" sz="2000" dirty="0">
                <a:latin typeface="微软雅黑" panose="020B0503020204020204" pitchFamily="34" charset="-122"/>
                <a:ea typeface="微软雅黑" panose="020B0503020204020204" pitchFamily="34" charset="-122"/>
                <a:sym typeface="+mn-ea"/>
              </a:rPr>
              <a:t>        </a:t>
            </a:r>
            <a:r>
              <a:rPr lang="zh-CN" altLang="en-US" sz="2000" dirty="0">
                <a:latin typeface="微软雅黑" panose="020B0503020204020204" pitchFamily="34" charset="-122"/>
                <a:ea typeface="微软雅黑" panose="020B0503020204020204" pitchFamily="34" charset="-122"/>
                <a:sym typeface="+mn-ea"/>
              </a:rPr>
              <a:t>联合收割机作业一般可采取顺时针向心回转、逆时针向心回转、梭形收割三种行走方法。在具体作业时，机手应根据地块实际情况灵活选用。转弯时应停止收割，将割台升起，采用倒车法转弯或兜圈法直角转弯，不要边割边转弯，以防因分禾器、行走轮或履带压倒未割麦子，造成漏割损失。</a:t>
            </a:r>
            <a:endParaRPr lang="zh-CN" altLang="en-US" sz="2000" dirty="0">
              <a:latin typeface="微软雅黑" panose="020B0503020204020204" pitchFamily="34" charset="-122"/>
              <a:ea typeface="微软雅黑" panose="020B0503020204020204" pitchFamily="34" charset="-122"/>
              <a:sym typeface="+mn-ea"/>
            </a:endParaRPr>
          </a:p>
        </p:txBody>
      </p:sp>
      <p:sp>
        <p:nvSpPr>
          <p:cNvPr id="8" name="矩形 7"/>
          <p:cNvSpPr/>
          <p:nvPr>
            <p:custDataLst>
              <p:tags r:id="rId4"/>
            </p:custDataLst>
          </p:nvPr>
        </p:nvSpPr>
        <p:spPr>
          <a:xfrm>
            <a:off x="1316503" y="1960195"/>
            <a:ext cx="3738880" cy="521970"/>
          </a:xfrm>
          <a:prstGeom prst="rect">
            <a:avLst/>
          </a:prstGeom>
        </p:spPr>
        <p:txBody>
          <a:bodyPr wrap="none">
            <a:spAutoFit/>
          </a:bodyPr>
          <a:p>
            <a:r>
              <a:rPr lang="zh-CN" altLang="en-US" sz="2800" b="1" dirty="0">
                <a:latin typeface="微软雅黑" panose="020B0503020204020204" pitchFamily="34" charset="-122"/>
                <a:ea typeface="微软雅黑" panose="020B0503020204020204" pitchFamily="34" charset="-122"/>
              </a:rPr>
              <a:t>（一）正确的作业方法</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1053465"/>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（五）</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sym typeface="+mn-lt"/>
              </a:rPr>
              <a:t>减少机收损失的方法</a:t>
            </a:r>
            <a:endParaRPr lang="zh-CN" altLang="en-US" sz="3200" dirty="0">
              <a:effectLst>
                <a:glow rad="127000">
                  <a:schemeClr val="bg1"/>
                </a:glow>
              </a:effectLst>
              <a:latin typeface="微软雅黑" panose="020B0503020204020204" pitchFamily="34" charset="-122"/>
              <a:ea typeface="微软雅黑" panose="020B0503020204020204" pitchFamily="34" charset="-122"/>
              <a:cs typeface="+mn-ea"/>
              <a:sym typeface="+mn-lt"/>
            </a:endParaRPr>
          </a:p>
          <a:p>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035050" y="1912620"/>
            <a:ext cx="11244580" cy="483616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35685" y="2452370"/>
            <a:ext cx="11059160" cy="4361180"/>
          </a:xfrm>
          <a:prstGeom prst="rect">
            <a:avLst/>
          </a:prstGeom>
          <a:noFill/>
        </p:spPr>
        <p:txBody>
          <a:bodyPr wrap="square" rtlCol="0" anchor="t">
            <a:noAutofit/>
          </a:bodyPr>
          <a:p>
            <a:pPr>
              <a:lnSpc>
                <a:spcPct val="130000"/>
              </a:lnSpc>
              <a:buFontTx/>
              <a:buNone/>
            </a:pPr>
            <a:r>
              <a:rPr lang="en-US" altLang="zh-CN" sz="2000" b="1" dirty="0">
                <a:solidFill>
                  <a:srgbClr val="FF0000"/>
                </a:solidFill>
                <a:latin typeface="微软雅黑" panose="020B0503020204020204" pitchFamily="34" charset="-122"/>
                <a:ea typeface="微软雅黑" panose="020B0503020204020204" pitchFamily="34" charset="-122"/>
                <a:sym typeface="+mn-ea"/>
              </a:rPr>
              <a:t>5</a:t>
            </a:r>
            <a:r>
              <a:rPr lang="zh-CN" altLang="en-US" sz="2000" b="1" dirty="0">
                <a:solidFill>
                  <a:srgbClr val="FF0000"/>
                </a:solidFill>
                <a:latin typeface="微软雅黑" panose="020B0503020204020204" pitchFamily="34" charset="-122"/>
                <a:ea typeface="微软雅黑" panose="020B0503020204020204" pitchFamily="34" charset="-122"/>
                <a:sym typeface="+mn-ea"/>
              </a:rPr>
              <a:t>、</a:t>
            </a:r>
            <a:r>
              <a:rPr lang="zh-CN" altLang="en-US" sz="2000" b="1" dirty="0">
                <a:solidFill>
                  <a:srgbClr val="FF0000"/>
                </a:solidFill>
                <a:latin typeface="微软雅黑" panose="020B0503020204020204" pitchFamily="34" charset="-122"/>
                <a:ea typeface="微软雅黑" panose="020B0503020204020204" pitchFamily="34" charset="-122"/>
                <a:sym typeface="+mn-ea"/>
              </a:rPr>
              <a:t>选择作业速度</a:t>
            </a:r>
            <a:endParaRPr lang="zh-CN" altLang="en-US" sz="2000" b="1" dirty="0">
              <a:solidFill>
                <a:srgbClr val="FF0000"/>
              </a:solidFill>
              <a:latin typeface="微软雅黑" panose="020B0503020204020204" pitchFamily="34" charset="-122"/>
              <a:ea typeface="微软雅黑" panose="020B0503020204020204" pitchFamily="34" charset="-122"/>
              <a:sym typeface="+mn-ea"/>
            </a:endParaRPr>
          </a:p>
          <a:p>
            <a:pPr>
              <a:lnSpc>
                <a:spcPct val="130000"/>
              </a:lnSpc>
              <a:buFontTx/>
              <a:buNone/>
            </a:pPr>
            <a:r>
              <a:rPr lang="zh-CN" sz="2000" dirty="0">
                <a:latin typeface="微软雅黑" panose="020B0503020204020204" pitchFamily="34" charset="-122"/>
                <a:ea typeface="微软雅黑" panose="020B0503020204020204" pitchFamily="34" charset="-122"/>
                <a:sym typeface="+mn-ea"/>
              </a:rPr>
              <a:t>（1）根据联合收割机自身喂入量、小麦产量、自然高度、干湿程度等因素选择合理的作业速度。作业过程中应尽量保持发动机在额定转速下运转。</a:t>
            </a:r>
            <a:endParaRPr lang="zh-CN" sz="2000" dirty="0">
              <a:latin typeface="微软雅黑" panose="020B0503020204020204" pitchFamily="34" charset="-122"/>
              <a:ea typeface="微软雅黑" panose="020B0503020204020204" pitchFamily="34" charset="-122"/>
              <a:sym typeface="+mn-ea"/>
            </a:endParaRPr>
          </a:p>
          <a:p>
            <a:pPr>
              <a:lnSpc>
                <a:spcPct val="130000"/>
              </a:lnSpc>
              <a:buFontTx/>
              <a:buNone/>
            </a:pPr>
            <a:r>
              <a:rPr lang="zh-CN" sz="2000" dirty="0">
                <a:latin typeface="微软雅黑" panose="020B0503020204020204" pitchFamily="34" charset="-122"/>
                <a:ea typeface="微软雅黑" panose="020B0503020204020204" pitchFamily="34" charset="-122"/>
                <a:sym typeface="+mn-ea"/>
              </a:rPr>
              <a:t>（2）通常情况下，采用正常作业速度进行收割，尽量避免急加速或急减速。当小麦稠密、植株大、产量高、早晚及雨后作物湿度大时，应适当降低作业速度。</a:t>
            </a:r>
            <a:endParaRPr lang="zh-CN" sz="2000" dirty="0">
              <a:latin typeface="微软雅黑" panose="020B0503020204020204" pitchFamily="34" charset="-122"/>
              <a:ea typeface="微软雅黑" panose="020B0503020204020204" pitchFamily="34" charset="-122"/>
              <a:sym typeface="+mn-ea"/>
            </a:endParaRPr>
          </a:p>
          <a:p>
            <a:pPr>
              <a:lnSpc>
                <a:spcPct val="130000"/>
              </a:lnSpc>
              <a:buFontTx/>
              <a:buNone/>
            </a:pPr>
            <a:r>
              <a:rPr lang="zh-CN" sz="2000" dirty="0">
                <a:latin typeface="微软雅黑" panose="020B0503020204020204" pitchFamily="34" charset="-122"/>
                <a:ea typeface="微软雅黑" panose="020B0503020204020204" pitchFamily="34" charset="-122"/>
                <a:sym typeface="+mn-ea"/>
              </a:rPr>
              <a:t>（3）作业过程中应尽量保持发动机在额定转速下运转，地头作业转弯时，应适当降低作业速度，防止清选筛面上的物料甩向一侧造成清选损失，保证收获质量。</a:t>
            </a:r>
            <a:endParaRPr lang="zh-CN" sz="2000" dirty="0">
              <a:latin typeface="微软雅黑" panose="020B0503020204020204" pitchFamily="34" charset="-122"/>
              <a:ea typeface="微软雅黑" panose="020B0503020204020204" pitchFamily="34" charset="-122"/>
              <a:sym typeface="+mn-ea"/>
            </a:endParaRPr>
          </a:p>
          <a:p>
            <a:pPr>
              <a:lnSpc>
                <a:spcPct val="130000"/>
              </a:lnSpc>
              <a:buFontTx/>
              <a:buNone/>
            </a:pPr>
            <a:r>
              <a:rPr lang="zh-CN" sz="2000" dirty="0">
                <a:latin typeface="微软雅黑" panose="020B0503020204020204" pitchFamily="34" charset="-122"/>
                <a:ea typeface="微软雅黑" panose="020B0503020204020204" pitchFamily="34" charset="-122"/>
                <a:sym typeface="+mn-ea"/>
              </a:rPr>
              <a:t>（4）当作物产量超过600公斤/亩时，应降低作业速度，全喂入联合收割机还应适当增加割茬高度并减小收割幅宽。若田间杂草太多，应考虑放慢收割机作业速度，减少喂入量，防止喂入量过大导致作业损失率和谷物含杂率过高等情况。</a:t>
            </a:r>
            <a:endParaRPr lang="zh-CN" sz="2000" dirty="0">
              <a:latin typeface="微软雅黑" panose="020B0503020204020204" pitchFamily="34" charset="-122"/>
              <a:ea typeface="微软雅黑" panose="020B0503020204020204" pitchFamily="34" charset="-122"/>
              <a:sym typeface="+mn-ea"/>
            </a:endParaRPr>
          </a:p>
          <a:p>
            <a:pPr>
              <a:lnSpc>
                <a:spcPct val="130000"/>
              </a:lnSpc>
              <a:buFontTx/>
              <a:buNone/>
            </a:pPr>
            <a:endParaRPr lang="zh-CN" sz="2000" dirty="0">
              <a:latin typeface="微软雅黑" panose="020B0503020204020204" pitchFamily="34" charset="-122"/>
              <a:ea typeface="微软雅黑" panose="020B0503020204020204" pitchFamily="34" charset="-122"/>
              <a:sym typeface="+mn-ea"/>
            </a:endParaRPr>
          </a:p>
        </p:txBody>
      </p:sp>
      <p:sp>
        <p:nvSpPr>
          <p:cNvPr id="8" name="矩形 7"/>
          <p:cNvSpPr/>
          <p:nvPr>
            <p:custDataLst>
              <p:tags r:id="rId4"/>
            </p:custDataLst>
          </p:nvPr>
        </p:nvSpPr>
        <p:spPr>
          <a:xfrm>
            <a:off x="1316503" y="1960195"/>
            <a:ext cx="3738880" cy="521970"/>
          </a:xfrm>
          <a:prstGeom prst="rect">
            <a:avLst/>
          </a:prstGeom>
        </p:spPr>
        <p:txBody>
          <a:bodyPr wrap="none">
            <a:spAutoFit/>
          </a:bodyPr>
          <a:p>
            <a:r>
              <a:rPr lang="zh-CN" altLang="en-US" sz="2800" b="1" dirty="0">
                <a:latin typeface="微软雅黑" panose="020B0503020204020204" pitchFamily="34" charset="-122"/>
                <a:ea typeface="微软雅黑" panose="020B0503020204020204" pitchFamily="34" charset="-122"/>
              </a:rPr>
              <a:t>（一）正确的作业方法</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1053465"/>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（五）</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sym typeface="+mn-lt"/>
              </a:rPr>
              <a:t>减少机收损失的方法</a:t>
            </a:r>
            <a:endParaRPr lang="zh-CN" altLang="en-US" sz="3200" dirty="0">
              <a:effectLst>
                <a:glow rad="127000">
                  <a:schemeClr val="bg1"/>
                </a:glow>
              </a:effectLst>
              <a:latin typeface="微软雅黑" panose="020B0503020204020204" pitchFamily="34" charset="-122"/>
              <a:ea typeface="微软雅黑" panose="020B0503020204020204" pitchFamily="34" charset="-122"/>
              <a:cs typeface="+mn-ea"/>
              <a:sym typeface="+mn-lt"/>
            </a:endParaRPr>
          </a:p>
          <a:p>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035050" y="1912620"/>
            <a:ext cx="11244580" cy="487235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35685" y="2452370"/>
            <a:ext cx="11059160" cy="4361180"/>
          </a:xfrm>
          <a:prstGeom prst="rect">
            <a:avLst/>
          </a:prstGeom>
          <a:noFill/>
        </p:spPr>
        <p:txBody>
          <a:bodyPr wrap="square" rtlCol="0" anchor="t">
            <a:noAutofit/>
          </a:bodyPr>
          <a:p>
            <a:pPr>
              <a:lnSpc>
                <a:spcPct val="130000"/>
              </a:lnSpc>
            </a:pPr>
            <a:r>
              <a:rPr lang="en-US" altLang="zh-CN" sz="2000" b="1" dirty="0" smtClean="0">
                <a:solidFill>
                  <a:srgbClr val="FF0000"/>
                </a:solidFill>
                <a:latin typeface="微软雅黑" panose="020B0503020204020204" pitchFamily="34" charset="-122"/>
                <a:ea typeface="微软雅黑" panose="020B0503020204020204" pitchFamily="34" charset="-122"/>
                <a:sym typeface="+mn-ea"/>
              </a:rPr>
              <a:t>6</a:t>
            </a:r>
            <a:r>
              <a:rPr lang="zh-CN" altLang="en-US" sz="2000" b="1" dirty="0">
                <a:solidFill>
                  <a:srgbClr val="FF0000"/>
                </a:solidFill>
                <a:latin typeface="微软雅黑" panose="020B0503020204020204" pitchFamily="34" charset="-122"/>
                <a:ea typeface="微软雅黑" panose="020B0503020204020204" pitchFamily="34" charset="-122"/>
                <a:sym typeface="+mn-ea"/>
              </a:rPr>
              <a:t>、</a:t>
            </a:r>
            <a:r>
              <a:rPr lang="zh-CN" altLang="en-US" sz="2000" b="1" dirty="0">
                <a:solidFill>
                  <a:srgbClr val="FF0000"/>
                </a:solidFill>
                <a:latin typeface="微软雅黑" panose="020B0503020204020204" pitchFamily="34" charset="-122"/>
                <a:ea typeface="微软雅黑" panose="020B0503020204020204" pitchFamily="34" charset="-122"/>
                <a:sym typeface="+mn-ea"/>
              </a:rPr>
              <a:t>收割倒伏作物</a:t>
            </a:r>
            <a:endParaRPr lang="zh-CN" altLang="en-US" sz="2000" b="1" dirty="0">
              <a:solidFill>
                <a:srgbClr val="FF0000"/>
              </a:solidFill>
              <a:latin typeface="微软雅黑" panose="020B0503020204020204" pitchFamily="34" charset="-122"/>
              <a:ea typeface="微软雅黑" panose="020B0503020204020204" pitchFamily="34" charset="-122"/>
            </a:endParaRPr>
          </a:p>
          <a:p>
            <a:pPr>
              <a:lnSpc>
                <a:spcPct val="130000"/>
              </a:lnSpc>
            </a:pPr>
            <a:r>
              <a:rPr lang="en-US" altLang="zh-CN" sz="2000" dirty="0" smtClean="0">
                <a:latin typeface="微软雅黑" panose="020B0503020204020204" pitchFamily="34" charset="-122"/>
                <a:ea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sym typeface="+mn-ea"/>
              </a:rPr>
              <a:t>收割</a:t>
            </a:r>
            <a:r>
              <a:rPr lang="zh-CN" altLang="en-US" sz="2000" dirty="0">
                <a:latin typeface="微软雅黑" panose="020B0503020204020204" pitchFamily="34" charset="-122"/>
                <a:ea typeface="微软雅黑" panose="020B0503020204020204" pitchFamily="34" charset="-122"/>
                <a:sym typeface="+mn-ea"/>
              </a:rPr>
              <a:t>倒伏作物，可通过安装“扶倒器”和“防倒伏弹齿”装置，尽量减少倒伏收获损失，收割倒伏作物时放慢作业速度，原则上倒伏角小于</a:t>
            </a:r>
            <a:r>
              <a:rPr lang="en-US" altLang="zh-CN" sz="2000" dirty="0">
                <a:latin typeface="微软雅黑" panose="020B0503020204020204" pitchFamily="34" charset="-122"/>
                <a:ea typeface="微软雅黑" panose="020B0503020204020204" pitchFamily="34" charset="-122"/>
                <a:sym typeface="+mn-ea"/>
              </a:rPr>
              <a:t>45</a:t>
            </a:r>
            <a:r>
              <a:rPr lang="zh-CN" altLang="en-US" sz="2000" dirty="0">
                <a:latin typeface="微软雅黑" panose="020B0503020204020204" pitchFamily="34" charset="-122"/>
                <a:ea typeface="微软雅黑" panose="020B0503020204020204" pitchFamily="34" charset="-122"/>
                <a:sym typeface="+mn-ea"/>
              </a:rPr>
              <a:t>度时收割作业不受影响；倒伏角</a:t>
            </a:r>
            <a:r>
              <a:rPr lang="en-US" altLang="zh-CN" sz="2000" dirty="0">
                <a:latin typeface="微软雅黑" panose="020B0503020204020204" pitchFamily="34" charset="-122"/>
                <a:ea typeface="微软雅黑" panose="020B0503020204020204" pitchFamily="34" charset="-122"/>
                <a:sym typeface="+mn-ea"/>
              </a:rPr>
              <a:t>45—60</a:t>
            </a:r>
            <a:r>
              <a:rPr lang="zh-CN" altLang="en-US" sz="2000" dirty="0">
                <a:latin typeface="微软雅黑" panose="020B0503020204020204" pitchFamily="34" charset="-122"/>
                <a:ea typeface="微软雅黑" panose="020B0503020204020204" pitchFamily="34" charset="-122"/>
                <a:sym typeface="+mn-ea"/>
              </a:rPr>
              <a:t>度时拨禾轮位置前移、调整弹齿角度后倾；在倒伏角大于</a:t>
            </a:r>
            <a:r>
              <a:rPr lang="en-US" altLang="zh-CN" sz="2000" dirty="0">
                <a:latin typeface="微软雅黑" panose="020B0503020204020204" pitchFamily="34" charset="-122"/>
                <a:ea typeface="微软雅黑" panose="020B0503020204020204" pitchFamily="34" charset="-122"/>
                <a:sym typeface="+mn-ea"/>
              </a:rPr>
              <a:t>60</a:t>
            </a:r>
            <a:r>
              <a:rPr lang="zh-CN" altLang="en-US" sz="2000" dirty="0">
                <a:latin typeface="微软雅黑" panose="020B0503020204020204" pitchFamily="34" charset="-122"/>
                <a:ea typeface="微软雅黑" panose="020B0503020204020204" pitchFamily="34" charset="-122"/>
                <a:sym typeface="+mn-ea"/>
              </a:rPr>
              <a:t>度时，联合收割机采用顺向收割，拨禾轮位置前移且转速调至最低，调整弹齿角度后倾（一般后倾角在</a:t>
            </a:r>
            <a:r>
              <a:rPr lang="en-US" altLang="zh-CN" sz="2000" dirty="0">
                <a:latin typeface="微软雅黑" panose="020B0503020204020204" pitchFamily="34" charset="-122"/>
                <a:ea typeface="微软雅黑" panose="020B0503020204020204" pitchFamily="34" charset="-122"/>
                <a:sym typeface="+mn-ea"/>
              </a:rPr>
              <a:t>15—30</a:t>
            </a:r>
            <a:r>
              <a:rPr lang="zh-CN" altLang="en-US" sz="2000" dirty="0">
                <a:latin typeface="微软雅黑" panose="020B0503020204020204" pitchFamily="34" charset="-122"/>
                <a:ea typeface="微软雅黑" panose="020B0503020204020204" pitchFamily="34" charset="-122"/>
                <a:sym typeface="+mn-ea"/>
              </a:rPr>
              <a:t>度） 收割倒伏作物由于割茬低加上根部含水率高，喂入量一般会大幅增大，脱出物水分含量高，清选分离难度增大，因此，要适当增加风量，调好风向和筛子的开度，以糠中不裹粮为宜。</a:t>
            </a:r>
            <a:endParaRPr lang="zh-CN" altLang="en-US" sz="2000" dirty="0">
              <a:latin typeface="微软雅黑" panose="020B0503020204020204" pitchFamily="34" charset="-122"/>
              <a:ea typeface="微软雅黑" panose="020B0503020204020204" pitchFamily="34" charset="-122"/>
              <a:sym typeface="+mn-ea"/>
            </a:endParaRPr>
          </a:p>
        </p:txBody>
      </p:sp>
      <p:sp>
        <p:nvSpPr>
          <p:cNvPr id="8" name="矩形 7"/>
          <p:cNvSpPr/>
          <p:nvPr>
            <p:custDataLst>
              <p:tags r:id="rId4"/>
            </p:custDataLst>
          </p:nvPr>
        </p:nvSpPr>
        <p:spPr>
          <a:xfrm>
            <a:off x="1316503" y="1960195"/>
            <a:ext cx="3738880" cy="521970"/>
          </a:xfrm>
          <a:prstGeom prst="rect">
            <a:avLst/>
          </a:prstGeom>
        </p:spPr>
        <p:txBody>
          <a:bodyPr wrap="none">
            <a:spAutoFit/>
          </a:bodyPr>
          <a:p>
            <a:r>
              <a:rPr lang="zh-CN" altLang="en-US" sz="2800" b="1" dirty="0">
                <a:latin typeface="微软雅黑" panose="020B0503020204020204" pitchFamily="34" charset="-122"/>
                <a:ea typeface="微软雅黑" panose="020B0503020204020204" pitchFamily="34" charset="-122"/>
              </a:rPr>
              <a:t>（一）正确的作业方法</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1053465"/>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（五）</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sym typeface="+mn-lt"/>
              </a:rPr>
              <a:t>减少机收损失的方法</a:t>
            </a:r>
            <a:endParaRPr lang="zh-CN" altLang="en-US" sz="3200" dirty="0">
              <a:effectLst>
                <a:glow rad="127000">
                  <a:schemeClr val="bg1"/>
                </a:glow>
              </a:effectLst>
              <a:latin typeface="微软雅黑" panose="020B0503020204020204" pitchFamily="34" charset="-122"/>
              <a:ea typeface="微软雅黑" panose="020B0503020204020204" pitchFamily="34" charset="-122"/>
              <a:cs typeface="+mn-ea"/>
              <a:sym typeface="+mn-lt"/>
            </a:endParaRPr>
          </a:p>
          <a:p>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035050" y="1912620"/>
            <a:ext cx="11244580" cy="487235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35685" y="2452370"/>
            <a:ext cx="11059160" cy="4361180"/>
          </a:xfrm>
          <a:prstGeom prst="rect">
            <a:avLst/>
          </a:prstGeom>
          <a:noFill/>
        </p:spPr>
        <p:txBody>
          <a:bodyPr wrap="square" rtlCol="0" anchor="t">
            <a:noAutofit/>
          </a:bodyPr>
          <a:p>
            <a:pPr>
              <a:lnSpc>
                <a:spcPct val="130000"/>
              </a:lnSpc>
            </a:pPr>
            <a:r>
              <a:rPr lang="en-US" altLang="zh-CN" sz="2000" b="1" dirty="0" smtClean="0">
                <a:solidFill>
                  <a:srgbClr val="FF0000"/>
                </a:solidFill>
                <a:latin typeface="微软雅黑" panose="020B0503020204020204" pitchFamily="34" charset="-122"/>
                <a:ea typeface="微软雅黑" panose="020B0503020204020204" pitchFamily="34" charset="-122"/>
                <a:sym typeface="+mn-ea"/>
              </a:rPr>
              <a:t>7</a:t>
            </a:r>
            <a:r>
              <a:rPr lang="zh-CN" altLang="en-US" sz="2000" b="1" dirty="0">
                <a:solidFill>
                  <a:srgbClr val="FF0000"/>
                </a:solidFill>
                <a:latin typeface="微软雅黑" panose="020B0503020204020204" pitchFamily="34" charset="-122"/>
                <a:ea typeface="微软雅黑" panose="020B0503020204020204" pitchFamily="34" charset="-122"/>
                <a:sym typeface="+mn-ea"/>
              </a:rPr>
              <a:t>、</a:t>
            </a:r>
            <a:r>
              <a:rPr lang="zh-CN" altLang="en-US" sz="2000" b="1" dirty="0">
                <a:solidFill>
                  <a:srgbClr val="FF0000"/>
                </a:solidFill>
                <a:latin typeface="微软雅黑" panose="020B0503020204020204" pitchFamily="34" charset="-122"/>
                <a:ea typeface="微软雅黑" panose="020B0503020204020204" pitchFamily="34" charset="-122"/>
                <a:sym typeface="+mn-ea"/>
              </a:rPr>
              <a:t>调整作业幅宽</a:t>
            </a:r>
            <a:endParaRPr lang="zh-CN" altLang="en-US" sz="2000" b="1" dirty="0">
              <a:solidFill>
                <a:srgbClr val="FF0000"/>
              </a:solidFill>
              <a:latin typeface="微软雅黑" panose="020B0503020204020204" pitchFamily="34" charset="-122"/>
              <a:ea typeface="微软雅黑" panose="020B0503020204020204" pitchFamily="34" charset="-122"/>
              <a:sym typeface="+mn-ea"/>
            </a:endParaRPr>
          </a:p>
          <a:p>
            <a:pPr>
              <a:lnSpc>
                <a:spcPct val="130000"/>
              </a:lnSpc>
            </a:pPr>
            <a:r>
              <a:rPr lang="en-US" sz="2000" dirty="0">
                <a:latin typeface="微软雅黑" panose="020B0503020204020204" pitchFamily="34" charset="-122"/>
                <a:ea typeface="微软雅黑" panose="020B0503020204020204" pitchFamily="34" charset="-122"/>
                <a:sym typeface="+mn-ea"/>
              </a:rPr>
              <a:t>        </a:t>
            </a:r>
            <a:r>
              <a:rPr sz="2000" dirty="0">
                <a:latin typeface="微软雅黑" panose="020B0503020204020204" pitchFamily="34" charset="-122"/>
                <a:ea typeface="微软雅黑" panose="020B0503020204020204" pitchFamily="34" charset="-122"/>
                <a:sym typeface="+mn-ea"/>
              </a:rPr>
              <a:t>在负荷允许的情况下，控制好作业速度，尽量满幅或接近满幅工作，保证作物喂入均匀，防止喂入量过大，影响脱粒质量。当小麦产量高、湿度大或者留茬高度过低时（机收接近田头时）等，需适当减小割幅，一般减少到80%，以保证小麦的收割质量。</a:t>
            </a:r>
            <a:endParaRPr sz="2000" dirty="0">
              <a:latin typeface="微软雅黑" panose="020B0503020204020204" pitchFamily="34" charset="-122"/>
              <a:ea typeface="微软雅黑" panose="020B0503020204020204" pitchFamily="34" charset="-122"/>
              <a:sym typeface="+mn-ea"/>
            </a:endParaRPr>
          </a:p>
          <a:p>
            <a:pPr>
              <a:lnSpc>
                <a:spcPct val="130000"/>
              </a:lnSpc>
            </a:pPr>
            <a:r>
              <a:rPr lang="zh-CN" altLang="en-US" sz="2000" b="1" dirty="0">
                <a:solidFill>
                  <a:srgbClr val="FF0000"/>
                </a:solidFill>
                <a:latin typeface="微软雅黑" panose="020B0503020204020204" pitchFamily="34" charset="-122"/>
                <a:ea typeface="微软雅黑" panose="020B0503020204020204" pitchFamily="34" charset="-122"/>
                <a:sym typeface="+mn-ea"/>
              </a:rPr>
              <a:t> </a:t>
            </a:r>
            <a:r>
              <a:rPr lang="en-US" altLang="zh-CN" sz="2000" b="1" dirty="0">
                <a:solidFill>
                  <a:srgbClr val="FF0000"/>
                </a:solidFill>
                <a:latin typeface="微软雅黑" panose="020B0503020204020204" pitchFamily="34" charset="-122"/>
                <a:ea typeface="微软雅黑" panose="020B0503020204020204" pitchFamily="34" charset="-122"/>
                <a:sym typeface="+mn-ea"/>
              </a:rPr>
              <a:t>8</a:t>
            </a:r>
            <a:r>
              <a:rPr lang="zh-CN" altLang="zh-CN" sz="2000" b="1" dirty="0">
                <a:solidFill>
                  <a:srgbClr val="FF0000"/>
                </a:solidFill>
                <a:latin typeface="微软雅黑" panose="020B0503020204020204" pitchFamily="34" charset="-122"/>
                <a:ea typeface="微软雅黑" panose="020B0503020204020204" pitchFamily="34" charset="-122"/>
                <a:sym typeface="+mn-ea"/>
              </a:rPr>
              <a:t>、</a:t>
            </a:r>
            <a:r>
              <a:rPr lang="zh-CN" altLang="en-US" sz="2000" b="1" dirty="0">
                <a:solidFill>
                  <a:srgbClr val="FF0000"/>
                </a:solidFill>
                <a:latin typeface="微软雅黑" panose="020B0503020204020204" pitchFamily="34" charset="-122"/>
                <a:ea typeface="微软雅黑" panose="020B0503020204020204" pitchFamily="34" charset="-122"/>
                <a:sym typeface="+mn-ea"/>
              </a:rPr>
              <a:t>保持合适的留茬高度</a:t>
            </a:r>
            <a:endParaRPr lang="zh-CN" altLang="en-US" sz="2000" b="1" dirty="0">
              <a:solidFill>
                <a:srgbClr val="FF0000"/>
              </a:solidFill>
              <a:latin typeface="微软雅黑" panose="020B0503020204020204" pitchFamily="34" charset="-122"/>
              <a:ea typeface="微软雅黑" panose="020B0503020204020204" pitchFamily="34" charset="-122"/>
              <a:sym typeface="+mn-ea"/>
            </a:endParaRPr>
          </a:p>
          <a:p>
            <a:pPr algn="l">
              <a:lnSpc>
                <a:spcPct val="130000"/>
              </a:lnSpc>
              <a:buClrTx/>
              <a:buSzTx/>
              <a:buFontTx/>
            </a:pPr>
            <a:r>
              <a:rPr lang="en-US" sz="2000" dirty="0">
                <a:latin typeface="微软雅黑" panose="020B0503020204020204" pitchFamily="34" charset="-122"/>
                <a:ea typeface="微软雅黑" panose="020B0503020204020204" pitchFamily="34" charset="-122"/>
                <a:sym typeface="+mn-ea"/>
              </a:rPr>
              <a:t>        </a:t>
            </a:r>
            <a:r>
              <a:rPr sz="2000" dirty="0">
                <a:latin typeface="微软雅黑" panose="020B0503020204020204" pitchFamily="34" charset="-122"/>
                <a:ea typeface="微软雅黑" panose="020B0503020204020204" pitchFamily="34" charset="-122"/>
                <a:sym typeface="+mn-ea"/>
              </a:rPr>
              <a:t>割茬高度应根据小麦的高度和地块的平整情况而定，一般以5—15厘米为宜。割茬过高，由于小麦高低不一或机车过田埂时割台上下波动，易造成部分小麦漏割，同时，拨禾轮的拨禾推禾作用减弱，易造成落地损失。在保证正常收割的情况下，割茬尽量低些，但最低不得小</a:t>
            </a:r>
            <a:endParaRPr sz="2000" dirty="0">
              <a:latin typeface="微软雅黑" panose="020B0503020204020204" pitchFamily="34" charset="-122"/>
              <a:ea typeface="微软雅黑" panose="020B0503020204020204" pitchFamily="34" charset="-122"/>
              <a:sym typeface="+mn-ea"/>
            </a:endParaRPr>
          </a:p>
          <a:p>
            <a:pPr algn="l">
              <a:lnSpc>
                <a:spcPct val="130000"/>
              </a:lnSpc>
              <a:buClrTx/>
              <a:buSzTx/>
              <a:buFontTx/>
            </a:pPr>
            <a:r>
              <a:rPr sz="2000" dirty="0">
                <a:latin typeface="微软雅黑" panose="020B0503020204020204" pitchFamily="34" charset="-122"/>
                <a:ea typeface="微软雅黑" panose="020B0503020204020204" pitchFamily="34" charset="-122"/>
                <a:sym typeface="+mn-ea"/>
              </a:rPr>
              <a:t>于5厘米，以免切割泥土，加快切割器磨损。</a:t>
            </a:r>
            <a:endParaRPr sz="2000" dirty="0">
              <a:latin typeface="微软雅黑" panose="020B0503020204020204" pitchFamily="34" charset="-122"/>
              <a:ea typeface="微软雅黑" panose="020B0503020204020204" pitchFamily="34" charset="-122"/>
              <a:sym typeface="+mn-ea"/>
            </a:endParaRPr>
          </a:p>
        </p:txBody>
      </p:sp>
      <p:sp>
        <p:nvSpPr>
          <p:cNvPr id="8" name="矩形 7"/>
          <p:cNvSpPr/>
          <p:nvPr>
            <p:custDataLst>
              <p:tags r:id="rId4"/>
            </p:custDataLst>
          </p:nvPr>
        </p:nvSpPr>
        <p:spPr>
          <a:xfrm>
            <a:off x="1316503" y="1960195"/>
            <a:ext cx="3738880" cy="521970"/>
          </a:xfrm>
          <a:prstGeom prst="rect">
            <a:avLst/>
          </a:prstGeom>
        </p:spPr>
        <p:txBody>
          <a:bodyPr wrap="none">
            <a:spAutoFit/>
          </a:bodyPr>
          <a:p>
            <a:r>
              <a:rPr lang="zh-CN" altLang="en-US" sz="2800" b="1" dirty="0">
                <a:latin typeface="微软雅黑" panose="020B0503020204020204" pitchFamily="34" charset="-122"/>
                <a:ea typeface="微软雅黑" panose="020B0503020204020204" pitchFamily="34" charset="-122"/>
              </a:rPr>
              <a:t>（一）正确的作业方法</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1053465"/>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（五）</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sym typeface="+mn-lt"/>
              </a:rPr>
              <a:t>减少机收损失的方法</a:t>
            </a:r>
            <a:endParaRPr lang="zh-CN" altLang="en-US" sz="3200" dirty="0">
              <a:effectLst>
                <a:glow rad="127000">
                  <a:schemeClr val="bg1"/>
                </a:glow>
              </a:effectLst>
              <a:latin typeface="微软雅黑" panose="020B0503020204020204" pitchFamily="34" charset="-122"/>
              <a:ea typeface="微软雅黑" panose="020B0503020204020204" pitchFamily="34" charset="-122"/>
              <a:cs typeface="+mn-ea"/>
              <a:sym typeface="+mn-lt"/>
            </a:endParaRPr>
          </a:p>
          <a:p>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035050" y="1912620"/>
            <a:ext cx="11244580" cy="487235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35685" y="2452370"/>
            <a:ext cx="11059160" cy="4361180"/>
          </a:xfrm>
          <a:prstGeom prst="rect">
            <a:avLst/>
          </a:prstGeom>
          <a:noFill/>
        </p:spPr>
        <p:txBody>
          <a:bodyPr wrap="square" rtlCol="0" anchor="t">
            <a:noAutofit/>
          </a:bodyPr>
          <a:p>
            <a:pPr>
              <a:lnSpc>
                <a:spcPct val="130000"/>
              </a:lnSpc>
            </a:pPr>
            <a:r>
              <a:rPr lang="en-US" altLang="zh-CN" sz="2000" b="1" dirty="0" smtClean="0">
                <a:solidFill>
                  <a:srgbClr val="FF0000"/>
                </a:solidFill>
                <a:latin typeface="微软雅黑" panose="020B0503020204020204" pitchFamily="34" charset="-122"/>
                <a:ea typeface="微软雅黑" panose="020B0503020204020204" pitchFamily="34" charset="-122"/>
                <a:sym typeface="+mn-ea"/>
              </a:rPr>
              <a:t>9</a:t>
            </a:r>
            <a:r>
              <a:rPr lang="zh-CN" altLang="en-US" sz="2000" b="1" dirty="0">
                <a:solidFill>
                  <a:srgbClr val="FF0000"/>
                </a:solidFill>
                <a:latin typeface="微软雅黑" panose="020B0503020204020204" pitchFamily="34" charset="-122"/>
                <a:ea typeface="微软雅黑" panose="020B0503020204020204" pitchFamily="34" charset="-122"/>
                <a:sym typeface="+mn-ea"/>
              </a:rPr>
              <a:t>、规范作业操作</a:t>
            </a:r>
            <a:endParaRPr lang="zh-CN" altLang="en-US" sz="2000" b="1" dirty="0">
              <a:solidFill>
                <a:srgbClr val="FF0000"/>
              </a:solidFill>
              <a:latin typeface="微软雅黑" panose="020B0503020204020204" pitchFamily="34" charset="-122"/>
              <a:ea typeface="微软雅黑" panose="020B0503020204020204" pitchFamily="34" charset="-122"/>
              <a:sym typeface="+mn-ea"/>
            </a:endParaRPr>
          </a:p>
          <a:p>
            <a:pPr>
              <a:lnSpc>
                <a:spcPct val="130000"/>
              </a:lnSpc>
            </a:pPr>
            <a:r>
              <a:rPr lang="en-US" sz="2000" dirty="0">
                <a:latin typeface="微软雅黑" panose="020B0503020204020204" pitchFamily="34" charset="-122"/>
                <a:ea typeface="微软雅黑" panose="020B0503020204020204" pitchFamily="34" charset="-122"/>
                <a:sym typeface="+mn-ea"/>
              </a:rPr>
              <a:t>        </a:t>
            </a:r>
            <a:r>
              <a:rPr sz="2000" dirty="0">
                <a:latin typeface="微软雅黑" panose="020B0503020204020204" pitchFamily="34" charset="-122"/>
                <a:ea typeface="微软雅黑" panose="020B0503020204020204" pitchFamily="34" charset="-122"/>
                <a:sym typeface="+mn-ea"/>
              </a:rPr>
              <a:t>作业时应根据作物品种、高度、产量、成熟程度及秸秆含水率等情况来选择前进挡位，用作业速度、割茬高度及割幅宽度来调整喂入量，使机器在额定负荷下工作，尽量降低夹带损失，避免发生堵塞故障。要经常检查凹板筛和清选筛的筛面，防止被泥土或潮湿物堵死造成粮食损失，如有堵塞要及时清理。</a:t>
            </a:r>
            <a:endParaRPr sz="2000" dirty="0">
              <a:latin typeface="微软雅黑" panose="020B0503020204020204" pitchFamily="34" charset="-122"/>
              <a:ea typeface="微软雅黑" panose="020B0503020204020204" pitchFamily="34" charset="-122"/>
              <a:sym typeface="+mn-ea"/>
            </a:endParaRPr>
          </a:p>
          <a:p>
            <a:pPr>
              <a:lnSpc>
                <a:spcPct val="130000"/>
              </a:lnSpc>
            </a:pPr>
            <a:r>
              <a:rPr lang="zh-CN" altLang="en-US" sz="2000" b="1" dirty="0">
                <a:solidFill>
                  <a:srgbClr val="FF0000"/>
                </a:solidFill>
                <a:latin typeface="微软雅黑" panose="020B0503020204020204" pitchFamily="34" charset="-122"/>
                <a:ea typeface="微软雅黑" panose="020B0503020204020204" pitchFamily="34" charset="-122"/>
                <a:sym typeface="+mn-ea"/>
              </a:rPr>
              <a:t> </a:t>
            </a:r>
            <a:endParaRPr sz="2000" dirty="0">
              <a:latin typeface="微软雅黑" panose="020B0503020204020204" pitchFamily="34" charset="-122"/>
              <a:ea typeface="微软雅黑" panose="020B0503020204020204" pitchFamily="34" charset="-122"/>
              <a:sym typeface="+mn-ea"/>
            </a:endParaRPr>
          </a:p>
        </p:txBody>
      </p:sp>
      <p:sp>
        <p:nvSpPr>
          <p:cNvPr id="8" name="矩形 7"/>
          <p:cNvSpPr/>
          <p:nvPr>
            <p:custDataLst>
              <p:tags r:id="rId4"/>
            </p:custDataLst>
          </p:nvPr>
        </p:nvSpPr>
        <p:spPr>
          <a:xfrm>
            <a:off x="1316503" y="1960195"/>
            <a:ext cx="3738880" cy="521970"/>
          </a:xfrm>
          <a:prstGeom prst="rect">
            <a:avLst/>
          </a:prstGeom>
        </p:spPr>
        <p:txBody>
          <a:bodyPr wrap="none">
            <a:spAutoFit/>
          </a:bodyPr>
          <a:p>
            <a:r>
              <a:rPr lang="zh-CN" altLang="en-US" sz="2800" b="1" dirty="0">
                <a:latin typeface="微软雅黑" panose="020B0503020204020204" pitchFamily="34" charset="-122"/>
                <a:ea typeface="微软雅黑" panose="020B0503020204020204" pitchFamily="34" charset="-122"/>
              </a:rPr>
              <a:t>（一）正确的作业方法</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光明日报</a:t>
            </a:r>
            <a:r>
              <a:rPr lang="en-US" altLang="zh-CN" dirty="0"/>
              <a:t>9</a:t>
            </a:r>
            <a:r>
              <a:rPr lang="zh-CN" altLang="en-US" dirty="0"/>
              <a:t>月</a:t>
            </a:r>
            <a:r>
              <a:rPr lang="en-US" altLang="zh-CN" dirty="0"/>
              <a:t>7</a:t>
            </a:r>
            <a:r>
              <a:rPr lang="zh-CN" altLang="en-US" dirty="0"/>
              <a:t>日在</a:t>
            </a:r>
            <a:r>
              <a:rPr lang="en-US" altLang="zh-CN" dirty="0"/>
              <a:t>10</a:t>
            </a:r>
            <a:r>
              <a:rPr lang="zh-CN" altLang="en-US" dirty="0"/>
              <a:t>版报道</a:t>
            </a:r>
            <a:r>
              <a:rPr lang="en-US" altLang="zh-CN" dirty="0"/>
              <a:t>《</a:t>
            </a:r>
            <a:r>
              <a:rPr lang="zh-CN" altLang="en-US" dirty="0"/>
              <a:t>农业农村部：减少机收损耗 促进颗粒归仓</a:t>
            </a:r>
            <a:r>
              <a:rPr lang="en-US" altLang="zh-CN" dirty="0"/>
              <a:t>》</a:t>
            </a:r>
            <a:endParaRPr lang="en-US" altLang="zh-CN" dirty="0"/>
          </a:p>
          <a:p>
            <a:pPr algn="ctr"/>
            <a:r>
              <a:rPr lang="zh-CN" altLang="en-US" dirty="0"/>
              <a:t>突出我部将机收减损作为粮食生产机械化主要工作常抓不懈</a:t>
            </a: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4552001"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（一）相关文件要求</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12" name="文本框 17"/>
          <p:cNvSpPr txBox="1"/>
          <p:nvPr/>
        </p:nvSpPr>
        <p:spPr>
          <a:xfrm>
            <a:off x="1028775" y="2032148"/>
            <a:ext cx="10369152" cy="4293483"/>
          </a:xfrm>
          <a:prstGeom prst="rect">
            <a:avLst/>
          </a:prstGeom>
          <a:noFill/>
        </p:spPr>
        <p:txBody>
          <a:bodyPr wrap="square">
            <a:spAutoFit/>
          </a:bodyPr>
          <a:lstStyle/>
          <a:p>
            <a:r>
              <a:rPr lang="zh-CN" altLang="en-US" sz="2100" dirty="0" smtClean="0">
                <a:latin typeface="楷体" panose="02010609060101010101" pitchFamily="49" charset="-122"/>
                <a:ea typeface="楷体" panose="02010609060101010101" pitchFamily="49" charset="-122"/>
                <a:cs typeface="Times New Roman" panose="02020603050405020304" pitchFamily="18" charset="0"/>
              </a:rPr>
              <a:t>    为</a:t>
            </a:r>
            <a:r>
              <a:rPr lang="zh-CN" altLang="en-US" sz="2100" dirty="0">
                <a:latin typeface="楷体" panose="02010609060101010101" pitchFamily="49" charset="-122"/>
                <a:ea typeface="楷体" panose="02010609060101010101" pitchFamily="49" charset="-122"/>
                <a:cs typeface="Times New Roman" panose="02020603050405020304" pitchFamily="18" charset="0"/>
              </a:rPr>
              <a:t>深入贯彻落实习近平总书记关于毫不松懈抓好粮食生产和关于“厉行节约、反对浪费”重要指示精神，营造广大农机手比学赶超、全社会关注支持收获减损的浓厚氛围，</a:t>
            </a:r>
            <a:r>
              <a:rPr lang="en-US" altLang="zh-CN" sz="2100" dirty="0">
                <a:latin typeface="楷体" panose="02010609060101010101" pitchFamily="49" charset="-122"/>
                <a:ea typeface="楷体" panose="02010609060101010101" pitchFamily="49" charset="-122"/>
                <a:cs typeface="Times New Roman" panose="02020603050405020304" pitchFamily="18" charset="0"/>
              </a:rPr>
              <a:t>2021</a:t>
            </a:r>
            <a:r>
              <a:rPr lang="zh-CN" altLang="en-US" sz="2100" dirty="0">
                <a:latin typeface="楷体" panose="02010609060101010101" pitchFamily="49" charset="-122"/>
                <a:ea typeface="楷体" panose="02010609060101010101" pitchFamily="49" charset="-122"/>
                <a:cs typeface="Times New Roman" panose="02020603050405020304" pitchFamily="18" charset="0"/>
              </a:rPr>
              <a:t>年夏收期间，农机化司指导农业农村部农业机械化总站等单位以“精细高效、提质减损”为主题，在小麦主产区联合主办全国粮食机收减损技能大比武活动</a:t>
            </a:r>
            <a:r>
              <a:rPr lang="zh-CN" altLang="en-US" sz="2100" dirty="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2100" dirty="0" smtClean="0">
              <a:latin typeface="楷体" panose="02010609060101010101" pitchFamily="49" charset="-122"/>
              <a:ea typeface="楷体" panose="02010609060101010101" pitchFamily="49" charset="-122"/>
              <a:cs typeface="Times New Roman" panose="02020603050405020304" pitchFamily="18" charset="0"/>
            </a:endParaRPr>
          </a:p>
          <a:p>
            <a:endParaRPr lang="en-US" altLang="zh-CN" sz="2100" dirty="0">
              <a:latin typeface="楷体" panose="02010609060101010101" pitchFamily="49" charset="-122"/>
              <a:ea typeface="楷体" panose="02010609060101010101" pitchFamily="49" charset="-122"/>
              <a:cs typeface="Times New Roman" panose="02020603050405020304" pitchFamily="18" charset="0"/>
            </a:endParaRPr>
          </a:p>
          <a:p>
            <a:r>
              <a:rPr lang="zh-CN" altLang="en-US" sz="2100" dirty="0" smtClean="0">
                <a:latin typeface="楷体" panose="02010609060101010101" pitchFamily="49" charset="-122"/>
                <a:ea typeface="楷体" panose="02010609060101010101" pitchFamily="49" charset="-122"/>
                <a:cs typeface="Times New Roman" panose="02020603050405020304" pitchFamily="18" charset="0"/>
              </a:rPr>
              <a:t>    农业</a:t>
            </a:r>
            <a:r>
              <a:rPr lang="zh-CN" altLang="en-US" sz="2100" dirty="0">
                <a:latin typeface="楷体" panose="02010609060101010101" pitchFamily="49" charset="-122"/>
                <a:ea typeface="楷体" panose="02010609060101010101" pitchFamily="49" charset="-122"/>
                <a:cs typeface="Times New Roman" panose="02020603050405020304" pitchFamily="18" charset="0"/>
              </a:rPr>
              <a:t>农村部农机化司关于请支持做好全国粮食机收减损技能大比武活动组织实施工作的函（农机科</a:t>
            </a:r>
            <a:r>
              <a:rPr lang="en-US" altLang="zh-CN" sz="2100" dirty="0">
                <a:latin typeface="楷体" panose="02010609060101010101" pitchFamily="49" charset="-122"/>
                <a:ea typeface="楷体" panose="02010609060101010101" pitchFamily="49" charset="-122"/>
                <a:cs typeface="Times New Roman" panose="02020603050405020304" pitchFamily="18" charset="0"/>
              </a:rPr>
              <a:t>〔2021〕47</a:t>
            </a:r>
            <a:r>
              <a:rPr lang="zh-CN" altLang="en-US" sz="2100" dirty="0">
                <a:latin typeface="楷体" panose="02010609060101010101" pitchFamily="49" charset="-122"/>
                <a:ea typeface="楷体" panose="02010609060101010101" pitchFamily="49" charset="-122"/>
                <a:cs typeface="Times New Roman" panose="02020603050405020304" pitchFamily="18" charset="0"/>
              </a:rPr>
              <a:t>号）首次提出开展机收减损大比武活动，并规定了谷物（小麦）联合收割机收获损失率测定方法。 </a:t>
            </a:r>
            <a:r>
              <a:rPr lang="en-US" altLang="zh-CN" sz="2100" dirty="0">
                <a:latin typeface="楷体" panose="02010609060101010101" pitchFamily="49" charset="-122"/>
                <a:ea typeface="楷体" panose="02010609060101010101" pitchFamily="49" charset="-122"/>
                <a:cs typeface="Times New Roman" panose="02020603050405020304" pitchFamily="18" charset="0"/>
              </a:rPr>
              <a:t>《</a:t>
            </a:r>
            <a:r>
              <a:rPr lang="zh-CN" altLang="en-US" sz="2100" dirty="0">
                <a:latin typeface="楷体" panose="02010609060101010101" pitchFamily="49" charset="-122"/>
                <a:ea typeface="楷体" panose="02010609060101010101" pitchFamily="49" charset="-122"/>
                <a:cs typeface="Times New Roman" panose="02020603050405020304" pitchFamily="18" charset="0"/>
              </a:rPr>
              <a:t>农业农村部农业机械化管理司关于加强秋粮机收减损工作的通知</a:t>
            </a:r>
            <a:r>
              <a:rPr lang="en-US" altLang="zh-CN" sz="2100" dirty="0">
                <a:latin typeface="楷体" panose="02010609060101010101" pitchFamily="49" charset="-122"/>
                <a:ea typeface="楷体" panose="02010609060101010101" pitchFamily="49" charset="-122"/>
                <a:cs typeface="Times New Roman" panose="02020603050405020304" pitchFamily="18" charset="0"/>
              </a:rPr>
              <a:t>》</a:t>
            </a:r>
            <a:r>
              <a:rPr lang="zh-CN" altLang="en-US" sz="2100" dirty="0">
                <a:latin typeface="楷体" panose="02010609060101010101" pitchFamily="49" charset="-122"/>
                <a:ea typeface="楷体" panose="02010609060101010101" pitchFamily="49" charset="-122"/>
                <a:cs typeface="Times New Roman" panose="02020603050405020304" pitchFamily="18" charset="0"/>
              </a:rPr>
              <a:t>（农机科</a:t>
            </a:r>
            <a:r>
              <a:rPr lang="en-US" altLang="zh-CN" sz="2100" dirty="0">
                <a:latin typeface="楷体" panose="02010609060101010101" pitchFamily="49" charset="-122"/>
                <a:ea typeface="楷体" panose="02010609060101010101" pitchFamily="49" charset="-122"/>
                <a:cs typeface="Times New Roman" panose="02020603050405020304" pitchFamily="18" charset="0"/>
              </a:rPr>
              <a:t>〔2021〕89</a:t>
            </a:r>
            <a:r>
              <a:rPr lang="zh-CN" altLang="en-US" sz="2100" dirty="0">
                <a:latin typeface="楷体" panose="02010609060101010101" pitchFamily="49" charset="-122"/>
                <a:ea typeface="楷体" panose="02010609060101010101" pitchFamily="49" charset="-122"/>
                <a:cs typeface="Times New Roman" panose="02020603050405020304" pitchFamily="18" charset="0"/>
              </a:rPr>
              <a:t>号）：规定了玉米收获机损失率测定简易方法、水稻联合收割机收获损失率测定方法。</a:t>
            </a:r>
            <a:endParaRPr lang="zh-CN" altLang="en-US" sz="2100" dirty="0">
              <a:latin typeface="楷体" panose="02010609060101010101" pitchFamily="49" charset="-122"/>
              <a:ea typeface="楷体" panose="02010609060101010101" pitchFamily="49" charset="-122"/>
              <a:cs typeface="Times New Roman" panose="02020603050405020304" pitchFamily="18" charset="0"/>
            </a:endParaRPr>
          </a:p>
          <a:p>
            <a:endParaRPr lang="en-US" altLang="zh-CN" sz="2100" dirty="0" smtClean="0">
              <a:latin typeface="楷体" panose="02010609060101010101" pitchFamily="49" charset="-122"/>
              <a:ea typeface="楷体" panose="02010609060101010101" pitchFamily="49" charset="-122"/>
              <a:cs typeface="Times New Roman" panose="02020603050405020304" pitchFamily="18" charset="0"/>
            </a:endParaRPr>
          </a:p>
          <a:p>
            <a:endParaRPr lang="zh-CN" altLang="en-US" sz="2100" b="1" dirty="0">
              <a:latin typeface="仿宋_GB2312" pitchFamily="49" charset="-122"/>
              <a:ea typeface="仿宋_GB2312" pitchFamily="49" charset="-122"/>
              <a:cs typeface="Times New Roman" panose="02020603050405020304" pitchFamily="18" charset="0"/>
            </a:endParaRPr>
          </a:p>
          <a:p>
            <a:r>
              <a:rPr lang="zh-CN" altLang="en-US" sz="2100" b="1" dirty="0" smtClean="0">
                <a:latin typeface="仿宋_GB2312" pitchFamily="49" charset="-122"/>
                <a:ea typeface="仿宋_GB2312" pitchFamily="49" charset="-122"/>
                <a:cs typeface="Times New Roman" panose="02020603050405020304" pitchFamily="18" charset="0"/>
              </a:rPr>
              <a:t>    </a:t>
            </a:r>
            <a:r>
              <a:rPr lang="zh-CN" altLang="en-US" sz="2100" b="1" dirty="0" smtClean="0">
                <a:latin typeface="仿宋_GB2312" pitchFamily="49" charset="-122"/>
                <a:ea typeface="仿宋_GB2312" pitchFamily="49" charset="-122"/>
                <a:cs typeface="Times New Roman" panose="02020603050405020304" pitchFamily="18" charset="0"/>
              </a:rPr>
              <a:t> </a:t>
            </a:r>
            <a:endParaRPr lang="zh-CN" altLang="en-US" sz="2100" b="1" dirty="0">
              <a:latin typeface="仿宋_GB2312" pitchFamily="49" charset="-122"/>
              <a:ea typeface="仿宋_GB2312" pitchFamily="49" charset="-122"/>
              <a:cs typeface="Times New Roman" panose="02020603050405020304" pitchFamily="18"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9736578" cy="1053465"/>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（五）</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sym typeface="+mn-lt"/>
              </a:rPr>
              <a:t>减少机收损失的方法</a:t>
            </a:r>
            <a:endParaRPr lang="zh-CN" altLang="en-US" sz="3200" dirty="0">
              <a:effectLst>
                <a:glow rad="127000">
                  <a:schemeClr val="bg1"/>
                </a:glow>
              </a:effectLst>
              <a:latin typeface="微软雅黑" panose="020B0503020204020204" pitchFamily="34" charset="-122"/>
              <a:ea typeface="微软雅黑" panose="020B0503020204020204" pitchFamily="34" charset="-122"/>
              <a:cs typeface="+mn-ea"/>
              <a:sym typeface="+mn-lt"/>
            </a:endParaRPr>
          </a:p>
          <a:p>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035050" y="1912620"/>
            <a:ext cx="11244580" cy="487235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035685" y="2452370"/>
            <a:ext cx="11059160" cy="4361180"/>
          </a:xfrm>
          <a:prstGeom prst="rect">
            <a:avLst/>
          </a:prstGeom>
          <a:noFill/>
        </p:spPr>
        <p:txBody>
          <a:bodyPr wrap="square" rtlCol="0" anchor="t">
            <a:noAutofit/>
          </a:bodyPr>
          <a:p>
            <a:pPr>
              <a:lnSpc>
                <a:spcPct val="130000"/>
              </a:lnSpc>
            </a:pPr>
            <a:r>
              <a:rPr lang="en-US" altLang="zh-CN" sz="2000" dirty="0">
                <a:latin typeface="微软雅黑" panose="020B0503020204020204" pitchFamily="34" charset="-122"/>
                <a:ea typeface="微软雅黑" panose="020B0503020204020204" pitchFamily="34" charset="-122"/>
                <a:sym typeface="+mn-ea"/>
              </a:rPr>
              <a:t>1</a:t>
            </a:r>
            <a:r>
              <a:rPr lang="zh-CN" altLang="en-US" sz="2000" dirty="0">
                <a:latin typeface="微软雅黑" panose="020B0503020204020204" pitchFamily="34" charset="-122"/>
                <a:ea typeface="微软雅黑" panose="020B0503020204020204" pitchFamily="34" charset="-122"/>
                <a:sym typeface="+mn-ea"/>
              </a:rPr>
              <a:t>、拨禾轮转速调整不当，割台前损失</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smtClean="0">
                <a:latin typeface="微软雅黑" panose="020B0503020204020204" pitchFamily="34" charset="-122"/>
                <a:ea typeface="微软雅黑" panose="020B0503020204020204" pitchFamily="34" charset="-122"/>
                <a:sym typeface="+mn-ea"/>
              </a:rPr>
              <a:t>    当</a:t>
            </a:r>
            <a:r>
              <a:rPr lang="zh-CN" altLang="en-US" sz="2000" dirty="0">
                <a:latin typeface="微软雅黑" panose="020B0503020204020204" pitchFamily="34" charset="-122"/>
                <a:ea typeface="微软雅黑" panose="020B0503020204020204" pitchFamily="34" charset="-122"/>
                <a:sym typeface="+mn-ea"/>
              </a:rPr>
              <a:t>收割倒伏作物或行走速度较慢时，拨禾轮转速相对较高将籽粒打落，造成粮食损失。</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sym typeface="+mn-ea"/>
              </a:rPr>
              <a:t>处理方法：将拨禾轮皮带由大带槽调整至小带槽位置，降低拨禾轮转速。</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en-US" altLang="zh-CN" sz="2000" dirty="0">
                <a:latin typeface="微软雅黑" panose="020B0503020204020204" pitchFamily="34" charset="-122"/>
                <a:ea typeface="微软雅黑" panose="020B0503020204020204" pitchFamily="34" charset="-122"/>
                <a:sym typeface="+mn-ea"/>
              </a:rPr>
              <a:t>2</a:t>
            </a:r>
            <a:r>
              <a:rPr lang="zh-CN" altLang="en-US" sz="2000" dirty="0">
                <a:latin typeface="微软雅黑" panose="020B0503020204020204" pitchFamily="34" charset="-122"/>
                <a:ea typeface="微软雅黑" panose="020B0503020204020204" pitchFamily="34" charset="-122"/>
                <a:sym typeface="+mn-ea"/>
              </a:rPr>
              <a:t>、清选筛筛片开度不当</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smtClean="0">
                <a:latin typeface="微软雅黑" panose="020B0503020204020204" pitchFamily="34" charset="-122"/>
                <a:ea typeface="微软雅黑" panose="020B0503020204020204" pitchFamily="34" charset="-122"/>
                <a:sym typeface="+mn-ea"/>
              </a:rPr>
              <a:t>    清</a:t>
            </a:r>
            <a:r>
              <a:rPr lang="zh-CN" altLang="en-US" sz="2000" dirty="0">
                <a:latin typeface="微软雅黑" panose="020B0503020204020204" pitchFamily="34" charset="-122"/>
                <a:ea typeface="微软雅黑" panose="020B0503020204020204" pitchFamily="34" charset="-122"/>
                <a:sym typeface="+mn-ea"/>
              </a:rPr>
              <a:t>选上筛筛片开度过小易造成作物抛洒损失；清选上筛筛片开度过大易造成上下筛堵塞，造成筛面跑粮。</a:t>
            </a: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dirty="0">
                <a:latin typeface="微软雅黑" panose="020B0503020204020204" pitchFamily="34" charset="-122"/>
                <a:ea typeface="微软雅黑" panose="020B0503020204020204" pitchFamily="34" charset="-122"/>
                <a:sym typeface="+mn-ea"/>
              </a:rPr>
              <a:t>处理方法：松开</a:t>
            </a:r>
            <a:r>
              <a:rPr lang="en-US" altLang="zh-CN" sz="2000" dirty="0">
                <a:latin typeface="微软雅黑" panose="020B0503020204020204" pitchFamily="34" charset="-122"/>
                <a:ea typeface="微软雅黑" panose="020B0503020204020204" pitchFamily="34" charset="-122"/>
                <a:sym typeface="+mn-ea"/>
              </a:rPr>
              <a:t>4</a:t>
            </a:r>
            <a:r>
              <a:rPr lang="zh-CN" altLang="en-US" sz="2000" dirty="0">
                <a:latin typeface="微软雅黑" panose="020B0503020204020204" pitchFamily="34" charset="-122"/>
                <a:ea typeface="微软雅黑" panose="020B0503020204020204" pitchFamily="34" charset="-122"/>
                <a:sym typeface="+mn-ea"/>
              </a:rPr>
              <a:t>个导板紧固螺栓对上筛筛片开度进行调整</a:t>
            </a:r>
            <a:endParaRPr lang="zh-CN" altLang="en-US" sz="2000" dirty="0">
              <a:latin typeface="微软雅黑" panose="020B0503020204020204" pitchFamily="34" charset="-122"/>
              <a:ea typeface="微软雅黑" panose="020B0503020204020204" pitchFamily="34" charset="-122"/>
              <a:sym typeface="+mn-ea"/>
            </a:endParaRPr>
          </a:p>
          <a:p>
            <a:pPr>
              <a:lnSpc>
                <a:spcPct val="130000"/>
              </a:lnSpc>
            </a:pPr>
            <a:r>
              <a:rPr lang="en-US" altLang="zh-CN" sz="2000" dirty="0">
                <a:latin typeface="微软雅黑" panose="020B0503020204020204" pitchFamily="34" charset="-122"/>
                <a:ea typeface="微软雅黑" panose="020B0503020204020204" pitchFamily="34" charset="-122"/>
                <a:sym typeface="+mn-ea"/>
              </a:rPr>
              <a:t>3</a:t>
            </a:r>
            <a:r>
              <a:rPr lang="zh-CN" altLang="en-US" sz="2000" dirty="0">
                <a:latin typeface="微软雅黑" panose="020B0503020204020204" pitchFamily="34" charset="-122"/>
                <a:ea typeface="微软雅黑" panose="020B0503020204020204" pitchFamily="34" charset="-122"/>
                <a:sym typeface="+mn-ea"/>
              </a:rPr>
              <a:t>、风机风量过大</a:t>
            </a:r>
            <a:endParaRPr lang="zh-CN" altLang="en-US" sz="2000" dirty="0">
              <a:latin typeface="微软雅黑" panose="020B0503020204020204" pitchFamily="34" charset="-122"/>
              <a:ea typeface="微软雅黑" panose="020B0503020204020204" pitchFamily="34" charset="-122"/>
            </a:endParaRPr>
          </a:p>
          <a:p>
            <a:pPr marL="0" indent="0">
              <a:buFont typeface="Arial" panose="020B0604020202020204" pitchFamily="34" charset="0"/>
              <a:buNone/>
            </a:pPr>
            <a:r>
              <a:rPr lang="zh-CN" altLang="en-US" sz="2000" dirty="0">
                <a:latin typeface="微软雅黑" panose="020B0503020204020204" pitchFamily="34" charset="-122"/>
                <a:ea typeface="微软雅黑" panose="020B0503020204020204" pitchFamily="34" charset="-122"/>
                <a:sym typeface="+mn-ea"/>
              </a:rPr>
              <a:t>调风板完全打开、开度过大或风机转速较快造成作物损失。</a:t>
            </a:r>
            <a:endParaRPr lang="zh-CN" altLang="en-US" sz="2000" dirty="0">
              <a:latin typeface="微软雅黑" panose="020B0503020204020204" pitchFamily="34" charset="-122"/>
              <a:ea typeface="微软雅黑" panose="020B0503020204020204" pitchFamily="34" charset="-122"/>
            </a:endParaRPr>
          </a:p>
          <a:p>
            <a:pPr marL="0" indent="0">
              <a:buFont typeface="Arial" panose="020B0604020202020204" pitchFamily="34" charset="0"/>
              <a:buNone/>
            </a:pPr>
            <a:r>
              <a:rPr lang="zh-CN" altLang="en-US" sz="2000" dirty="0">
                <a:latin typeface="微软雅黑" panose="020B0503020204020204" pitchFamily="34" charset="-122"/>
                <a:ea typeface="微软雅黑" panose="020B0503020204020204" pitchFamily="34" charset="-122"/>
                <a:sym typeface="+mn-ea"/>
              </a:rPr>
              <a:t>处理方法：合理调整调风板开度以及风机转速。</a:t>
            </a:r>
            <a:endParaRPr lang="zh-CN" altLang="en-US" sz="2000" dirty="0">
              <a:latin typeface="微软雅黑" panose="020B0503020204020204" pitchFamily="34" charset="-122"/>
              <a:ea typeface="微软雅黑" panose="020B0503020204020204" pitchFamily="34" charset="-122"/>
            </a:endParaRPr>
          </a:p>
          <a:p>
            <a:pPr marL="0" indent="0">
              <a:buFont typeface="Arial" panose="020B0604020202020204" pitchFamily="34" charset="0"/>
              <a:buNone/>
            </a:pPr>
            <a:r>
              <a:rPr lang="zh-CN" altLang="en-US" sz="2000" dirty="0">
                <a:latin typeface="微软雅黑" panose="020B0503020204020204" pitchFamily="34" charset="-122"/>
                <a:ea typeface="微软雅黑" panose="020B0503020204020204" pitchFamily="34" charset="-122"/>
                <a:sym typeface="+mn-ea"/>
              </a:rPr>
              <a:t>注：调整时左右两侧调风板开度应保持一致。</a:t>
            </a:r>
            <a:endParaRPr lang="zh-CN" altLang="en-US" sz="2000" dirty="0">
              <a:latin typeface="微软雅黑" panose="020B0503020204020204" pitchFamily="34" charset="-122"/>
              <a:ea typeface="微软雅黑" panose="020B0503020204020204" pitchFamily="34" charset="-122"/>
            </a:endParaRPr>
          </a:p>
          <a:p>
            <a:pPr>
              <a:lnSpc>
                <a:spcPct val="130000"/>
              </a:lnSpc>
            </a:pPr>
            <a:endParaRPr sz="2000" dirty="0">
              <a:latin typeface="微软雅黑" panose="020B0503020204020204" pitchFamily="34" charset="-122"/>
              <a:ea typeface="微软雅黑" panose="020B0503020204020204" pitchFamily="34" charset="-122"/>
              <a:sym typeface="+mn-ea"/>
            </a:endParaRPr>
          </a:p>
          <a:p>
            <a:pPr>
              <a:lnSpc>
                <a:spcPct val="130000"/>
              </a:lnSpc>
            </a:pPr>
            <a:r>
              <a:rPr lang="zh-CN" altLang="en-US" sz="2000" b="1" dirty="0">
                <a:solidFill>
                  <a:srgbClr val="FF0000"/>
                </a:solidFill>
                <a:latin typeface="微软雅黑" panose="020B0503020204020204" pitchFamily="34" charset="-122"/>
                <a:ea typeface="微软雅黑" panose="020B0503020204020204" pitchFamily="34" charset="-122"/>
                <a:sym typeface="+mn-ea"/>
              </a:rPr>
              <a:t> </a:t>
            </a:r>
            <a:endParaRPr sz="2000" dirty="0">
              <a:latin typeface="微软雅黑" panose="020B0503020204020204" pitchFamily="34" charset="-122"/>
              <a:ea typeface="微软雅黑" panose="020B0503020204020204" pitchFamily="34" charset="-122"/>
              <a:sym typeface="+mn-ea"/>
            </a:endParaRPr>
          </a:p>
        </p:txBody>
      </p:sp>
      <p:sp>
        <p:nvSpPr>
          <p:cNvPr id="8" name="矩形 7"/>
          <p:cNvSpPr/>
          <p:nvPr>
            <p:custDataLst>
              <p:tags r:id="rId4"/>
            </p:custDataLst>
          </p:nvPr>
        </p:nvSpPr>
        <p:spPr>
          <a:xfrm>
            <a:off x="1316503" y="1960195"/>
            <a:ext cx="3383280" cy="521970"/>
          </a:xfrm>
          <a:prstGeom prst="rect">
            <a:avLst/>
          </a:prstGeom>
        </p:spPr>
        <p:txBody>
          <a:bodyPr wrap="none">
            <a:spAutoFit/>
          </a:bodyPr>
          <a:p>
            <a:r>
              <a:rPr lang="zh-CN" altLang="en-US" sz="2800" b="1" dirty="0">
                <a:latin typeface="微软雅黑" panose="020B0503020204020204" pitchFamily="34" charset="-122"/>
                <a:ea typeface="微软雅黑" panose="020B0503020204020204" pitchFamily="34" charset="-122"/>
              </a:rPr>
              <a:t>（二）机具调整方法</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884248" y="1024414"/>
            <a:ext cx="9736578" cy="1053465"/>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（五）</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sym typeface="+mn-lt"/>
              </a:rPr>
              <a:t>减少机收损失的方法</a:t>
            </a:r>
            <a:endParaRPr lang="zh-CN" altLang="en-US" sz="3200" dirty="0">
              <a:effectLst>
                <a:glow rad="127000">
                  <a:schemeClr val="bg1"/>
                </a:glow>
              </a:effectLst>
              <a:latin typeface="微软雅黑" panose="020B0503020204020204" pitchFamily="34" charset="-122"/>
              <a:ea typeface="微软雅黑" panose="020B0503020204020204" pitchFamily="34" charset="-122"/>
              <a:cs typeface="+mn-ea"/>
              <a:sym typeface="+mn-lt"/>
            </a:endParaRPr>
          </a:p>
          <a:p>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1012190" y="1550670"/>
            <a:ext cx="11452225" cy="577596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79195" y="1910715"/>
            <a:ext cx="10915650" cy="5366385"/>
          </a:xfrm>
          <a:prstGeom prst="rect">
            <a:avLst/>
          </a:prstGeom>
          <a:noFill/>
        </p:spPr>
        <p:txBody>
          <a:bodyPr wrap="square" rtlCol="0" anchor="t">
            <a:noAutofit/>
          </a:bodyPr>
          <a:p>
            <a:pPr>
              <a:lnSpc>
                <a:spcPct val="130000"/>
              </a:lnSpc>
            </a:pPr>
            <a:r>
              <a:rPr lang="en-US" altLang="zh-CN" sz="2000" dirty="0">
                <a:latin typeface="微软雅黑" panose="020B0503020204020204" pitchFamily="34" charset="-122"/>
                <a:ea typeface="微软雅黑" panose="020B0503020204020204" pitchFamily="34" charset="-122"/>
                <a:sym typeface="+mn-ea"/>
              </a:rPr>
              <a:t>4</a:t>
            </a:r>
            <a:r>
              <a:rPr lang="zh-CN" altLang="en-US" sz="2000" dirty="0">
                <a:latin typeface="微软雅黑" panose="020B0503020204020204" pitchFamily="34" charset="-122"/>
                <a:ea typeface="微软雅黑" panose="020B0503020204020204" pitchFamily="34" charset="-122"/>
                <a:sym typeface="+mn-ea"/>
              </a:rPr>
              <a:t>、风机转速的调整</a:t>
            </a:r>
            <a:endParaRPr lang="zh-CN" altLang="en-US" sz="2000" dirty="0">
              <a:latin typeface="微软雅黑" panose="020B0503020204020204" pitchFamily="34" charset="-122"/>
              <a:ea typeface="微软雅黑" panose="020B0503020204020204" pitchFamily="34" charset="-122"/>
            </a:endParaRPr>
          </a:p>
          <a:p>
            <a:pPr marL="0" indent="0">
              <a:buFont typeface="Arial" panose="020B0604020202020204" pitchFamily="34" charset="0"/>
              <a:buNone/>
            </a:pPr>
            <a:r>
              <a:rPr lang="en-US" altLang="zh-CN" sz="2000" dirty="0" smtClean="0">
                <a:latin typeface="微软雅黑" panose="020B0503020204020204" pitchFamily="34" charset="-122"/>
                <a:ea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sym typeface="+mn-ea"/>
              </a:rPr>
              <a:t>风机</a:t>
            </a:r>
            <a:r>
              <a:rPr lang="zh-CN" altLang="en-US" sz="2000" dirty="0">
                <a:latin typeface="微软雅黑" panose="020B0503020204020204" pitchFamily="34" charset="-122"/>
                <a:ea typeface="微软雅黑" panose="020B0503020204020204" pitchFamily="34" charset="-122"/>
                <a:sym typeface="+mn-ea"/>
              </a:rPr>
              <a:t>转速过快，风量过大，将会引起作物损失。</a:t>
            </a:r>
            <a:endParaRPr lang="zh-CN" altLang="en-US" sz="2000" dirty="0">
              <a:latin typeface="微软雅黑" panose="020B0503020204020204" pitchFamily="34" charset="-122"/>
              <a:ea typeface="微软雅黑" panose="020B0503020204020204" pitchFamily="34" charset="-122"/>
            </a:endParaRPr>
          </a:p>
          <a:p>
            <a:pPr marL="0" indent="0">
              <a:buFont typeface="Arial" panose="020B0604020202020204" pitchFamily="34" charset="0"/>
              <a:buNone/>
            </a:pPr>
            <a:r>
              <a:rPr lang="en-US" altLang="zh-CN" sz="2000" dirty="0" smtClean="0">
                <a:latin typeface="微软雅黑" panose="020B0503020204020204" pitchFamily="34" charset="-122"/>
                <a:ea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sym typeface="+mn-ea"/>
              </a:rPr>
              <a:t>处理</a:t>
            </a:r>
            <a:r>
              <a:rPr lang="zh-CN" altLang="en-US" sz="2000" dirty="0">
                <a:latin typeface="微软雅黑" panose="020B0503020204020204" pitchFamily="34" charset="-122"/>
                <a:ea typeface="微软雅黑" panose="020B0503020204020204" pitchFamily="34" charset="-122"/>
                <a:sym typeface="+mn-ea"/>
              </a:rPr>
              <a:t>方法</a:t>
            </a:r>
            <a:r>
              <a:rPr lang="zh-CN" altLang="en-US" sz="2000" dirty="0" smtClean="0">
                <a:latin typeface="微软雅黑" panose="020B0503020204020204" pitchFamily="34" charset="-122"/>
                <a:ea typeface="微软雅黑" panose="020B0503020204020204" pitchFamily="34" charset="-122"/>
                <a:sym typeface="+mn-ea"/>
              </a:rPr>
              <a:t>：与</a:t>
            </a:r>
            <a:r>
              <a:rPr lang="zh-CN" altLang="en-US" sz="2000" dirty="0">
                <a:latin typeface="微软雅黑" panose="020B0503020204020204" pitchFamily="34" charset="-122"/>
                <a:ea typeface="微软雅黑" panose="020B0503020204020204" pitchFamily="34" charset="-122"/>
                <a:sym typeface="+mn-ea"/>
              </a:rPr>
              <a:t>调风板配合通过增减调整垫来调整风机转速，改变风量。</a:t>
            </a:r>
            <a:endParaRPr lang="zh-CN" altLang="en-US" sz="2000" dirty="0">
              <a:latin typeface="微软雅黑" panose="020B0503020204020204" pitchFamily="34" charset="-122"/>
              <a:ea typeface="微软雅黑" panose="020B0503020204020204" pitchFamily="34" charset="-122"/>
              <a:sym typeface="+mn-ea"/>
            </a:endParaRPr>
          </a:p>
          <a:p>
            <a:pPr>
              <a:lnSpc>
                <a:spcPct val="130000"/>
              </a:lnSpc>
            </a:pPr>
            <a:r>
              <a:rPr lang="en-US" altLang="zh-CN" sz="2000" dirty="0">
                <a:latin typeface="微软雅黑" panose="020B0503020204020204" pitchFamily="34" charset="-122"/>
                <a:ea typeface="微软雅黑" panose="020B0503020204020204" pitchFamily="34" charset="-122"/>
                <a:sym typeface="+mn-ea"/>
              </a:rPr>
              <a:t>5</a:t>
            </a:r>
            <a:r>
              <a:rPr lang="zh-CN" altLang="en-US" sz="2000" dirty="0">
                <a:latin typeface="微软雅黑" panose="020B0503020204020204" pitchFamily="34" charset="-122"/>
                <a:ea typeface="微软雅黑" panose="020B0503020204020204" pitchFamily="34" charset="-122"/>
                <a:sym typeface="+mn-ea"/>
              </a:rPr>
              <a:t>、筛箱后挡板过低</a:t>
            </a:r>
            <a:endParaRPr lang="zh-CN" altLang="en-US" sz="2000" dirty="0">
              <a:latin typeface="微软雅黑" panose="020B0503020204020204" pitchFamily="34" charset="-122"/>
              <a:ea typeface="微软雅黑" panose="020B0503020204020204" pitchFamily="34" charset="-122"/>
            </a:endParaRPr>
          </a:p>
          <a:p>
            <a:pPr marL="0" indent="0">
              <a:lnSpc>
                <a:spcPct val="130000"/>
              </a:lnSpc>
              <a:buFont typeface="Arial" panose="020B0604020202020204" pitchFamily="34" charset="0"/>
              <a:buNone/>
            </a:pPr>
            <a:r>
              <a:rPr lang="zh-CN" altLang="en-US" sz="2000" dirty="0">
                <a:latin typeface="微软雅黑" panose="020B0503020204020204" pitchFamily="34" charset="-122"/>
                <a:ea typeface="微软雅黑" panose="020B0503020204020204" pitchFamily="34" charset="-122"/>
                <a:sym typeface="+mn-ea"/>
              </a:rPr>
              <a:t>筛箱后挡板位置调节过低会引起抛洒损失。</a:t>
            </a:r>
            <a:endParaRPr lang="zh-CN" altLang="en-US" sz="2000" dirty="0">
              <a:latin typeface="微软雅黑" panose="020B0503020204020204" pitchFamily="34" charset="-122"/>
              <a:ea typeface="微软雅黑" panose="020B0503020204020204" pitchFamily="34" charset="-122"/>
            </a:endParaRPr>
          </a:p>
          <a:p>
            <a:pPr marL="0" indent="0">
              <a:lnSpc>
                <a:spcPct val="130000"/>
              </a:lnSpc>
              <a:buFont typeface="Arial" panose="020B0604020202020204" pitchFamily="34" charset="0"/>
              <a:buNone/>
            </a:pPr>
            <a:r>
              <a:rPr lang="zh-CN" altLang="en-US" sz="2000" dirty="0">
                <a:latin typeface="微软雅黑" panose="020B0503020204020204" pitchFamily="34" charset="-122"/>
                <a:ea typeface="微软雅黑" panose="020B0503020204020204" pitchFamily="34" charset="-122"/>
                <a:sym typeface="+mn-ea"/>
              </a:rPr>
              <a:t>处理方法：松开</a:t>
            </a:r>
            <a:r>
              <a:rPr lang="en-US" altLang="zh-CN" sz="2000" dirty="0">
                <a:latin typeface="微软雅黑" panose="020B0503020204020204" pitchFamily="34" charset="-122"/>
                <a:ea typeface="微软雅黑" panose="020B0503020204020204" pitchFamily="34" charset="-122"/>
                <a:sym typeface="+mn-ea"/>
              </a:rPr>
              <a:t>4</a:t>
            </a:r>
            <a:r>
              <a:rPr lang="zh-CN" altLang="en-US" sz="2000" dirty="0">
                <a:latin typeface="微软雅黑" panose="020B0503020204020204" pitchFamily="34" charset="-122"/>
                <a:ea typeface="微软雅黑" panose="020B0503020204020204" pitchFamily="34" charset="-122"/>
                <a:sym typeface="+mn-ea"/>
              </a:rPr>
              <a:t>个蝶形螺母，将后挡板位置向高处调整。</a:t>
            </a:r>
            <a:endParaRPr lang="zh-CN" altLang="en-US" sz="2000" dirty="0">
              <a:latin typeface="微软雅黑" panose="020B0503020204020204" pitchFamily="34" charset="-122"/>
              <a:ea typeface="微软雅黑" panose="020B0503020204020204" pitchFamily="34" charset="-122"/>
            </a:endParaRPr>
          </a:p>
          <a:p>
            <a:pPr marL="0" indent="0">
              <a:lnSpc>
                <a:spcPct val="130000"/>
              </a:lnSpc>
              <a:buFont typeface="Arial" panose="020B0604020202020204" pitchFamily="34" charset="0"/>
              <a:buNone/>
            </a:pPr>
            <a:r>
              <a:rPr lang="zh-CN" altLang="en-US" sz="2000" dirty="0">
                <a:latin typeface="微软雅黑" panose="020B0503020204020204" pitchFamily="34" charset="-122"/>
                <a:ea typeface="微软雅黑" panose="020B0503020204020204" pitchFamily="34" charset="-122"/>
                <a:sym typeface="+mn-ea"/>
              </a:rPr>
              <a:t>注：后挡板位置过高易造成杂余搅龙堵塞，增加杂余清选负担。</a:t>
            </a:r>
            <a:endParaRPr lang="zh-CN" altLang="en-US" sz="2000" dirty="0">
              <a:latin typeface="微软雅黑" panose="020B0503020204020204" pitchFamily="34" charset="-122"/>
              <a:ea typeface="微软雅黑" panose="020B0503020204020204" pitchFamily="34" charset="-122"/>
            </a:endParaRPr>
          </a:p>
          <a:p>
            <a:pPr marL="0" indent="0">
              <a:buFont typeface="Arial" panose="020B0604020202020204" pitchFamily="34" charset="0"/>
              <a:buNone/>
            </a:pPr>
            <a:r>
              <a:rPr lang="en-US" altLang="zh-CN" sz="2000" dirty="0">
                <a:latin typeface="微软雅黑" panose="020B0503020204020204" pitchFamily="34" charset="-122"/>
                <a:ea typeface="微软雅黑" panose="020B0503020204020204" pitchFamily="34" charset="-122"/>
                <a:sym typeface="+mn-ea"/>
              </a:rPr>
              <a:t>6</a:t>
            </a:r>
            <a:r>
              <a:rPr lang="zh-CN" altLang="en-US" sz="2000" dirty="0">
                <a:latin typeface="微软雅黑" panose="020B0503020204020204" pitchFamily="34" charset="-122"/>
                <a:ea typeface="微软雅黑" panose="020B0503020204020204" pitchFamily="34" charset="-122"/>
                <a:sym typeface="+mn-ea"/>
              </a:rPr>
              <a:t>、滚筒脱粒能力差</a:t>
            </a:r>
            <a:endParaRPr lang="zh-CN" altLang="en-US" sz="2000" dirty="0">
              <a:latin typeface="微软雅黑" panose="020B0503020204020204" pitchFamily="34" charset="-122"/>
              <a:ea typeface="微软雅黑" panose="020B0503020204020204" pitchFamily="34" charset="-122"/>
            </a:endParaRPr>
          </a:p>
          <a:p>
            <a:pPr marL="342900" indent="-342900">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sym typeface="+mn-ea"/>
              </a:rPr>
              <a:t>作物出现难脱籽粒随秸秆一同排出，出现夹带损失。</a:t>
            </a:r>
            <a:endParaRPr lang="zh-CN" altLang="en-US" sz="2000" dirty="0">
              <a:latin typeface="微软雅黑" panose="020B0503020204020204" pitchFamily="34" charset="-122"/>
              <a:ea typeface="微软雅黑" panose="020B0503020204020204" pitchFamily="34" charset="-122"/>
            </a:endParaRPr>
          </a:p>
          <a:p>
            <a:pPr marL="342900" indent="-342900">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sym typeface="+mn-ea"/>
              </a:rPr>
              <a:t>处理方法：</a:t>
            </a:r>
            <a:endParaRPr lang="zh-CN" altLang="en-US" sz="2000" dirty="0">
              <a:latin typeface="微软雅黑" panose="020B0503020204020204" pitchFamily="34" charset="-122"/>
              <a:ea typeface="微软雅黑" panose="020B0503020204020204" pitchFamily="34" charset="-122"/>
            </a:endParaRPr>
          </a:p>
          <a:p>
            <a:pPr marL="342900" indent="-342900">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sym typeface="+mn-ea"/>
              </a:rPr>
              <a:t>①通过拆卸滚筒盖内侧导草板来增加作物在滚筒内停留时间，增加脱粒能力。</a:t>
            </a:r>
            <a:endParaRPr lang="zh-CN" altLang="en-US" sz="2000" dirty="0">
              <a:latin typeface="微软雅黑" panose="020B0503020204020204" pitchFamily="34" charset="-122"/>
              <a:ea typeface="微软雅黑" panose="020B0503020204020204" pitchFamily="34" charset="-122"/>
            </a:endParaRPr>
          </a:p>
          <a:p>
            <a:pPr marL="342900" indent="-342900">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sym typeface="+mn-ea"/>
              </a:rPr>
              <a:t>注：通常情况从前数拆卸滚筒导草板第四根，如脱粒不理想可再拆卸第六根，具体根据收割情况而定。</a:t>
            </a:r>
            <a:endParaRPr lang="zh-CN" altLang="en-US" sz="2000" dirty="0">
              <a:latin typeface="微软雅黑" panose="020B0503020204020204" pitchFamily="34" charset="-122"/>
              <a:ea typeface="微软雅黑" panose="020B0503020204020204" pitchFamily="34" charset="-122"/>
            </a:endParaRPr>
          </a:p>
          <a:p>
            <a:pPr marL="342900" indent="-342900">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sym typeface="+mn-ea"/>
              </a:rPr>
              <a:t>②通过调整齿杆与凹板间隙来提高机器脱粒能力，间隙越小，脱粒能力越强。注：齿杆与凹板间隙过小易造成籽粒破碎，请根据现场脱粒情况进行适当调整；普通机型出厂状态为</a:t>
            </a:r>
            <a:r>
              <a:rPr lang="en-US" altLang="zh-CN" sz="2000" dirty="0">
                <a:latin typeface="微软雅黑" panose="020B0503020204020204" pitchFamily="34" charset="-122"/>
                <a:ea typeface="微软雅黑" panose="020B0503020204020204" pitchFamily="34" charset="-122"/>
                <a:sym typeface="+mn-ea"/>
              </a:rPr>
              <a:t>18mm.</a:t>
            </a:r>
            <a:endParaRPr lang="en-US" altLang="zh-CN" sz="2000" dirty="0">
              <a:latin typeface="微软雅黑" panose="020B0503020204020204" pitchFamily="34" charset="-122"/>
              <a:ea typeface="微软雅黑" panose="020B0503020204020204" pitchFamily="34" charset="-122"/>
            </a:endParaRPr>
          </a:p>
          <a:p>
            <a:pPr marL="0" indent="0">
              <a:buFont typeface="Arial" panose="020B0604020202020204" pitchFamily="34" charset="0"/>
              <a:buNone/>
            </a:pPr>
            <a:endParaRPr lang="zh-CN" altLang="en-US" sz="2000" dirty="0">
              <a:latin typeface="微软雅黑" panose="020B0503020204020204" pitchFamily="34" charset="-122"/>
              <a:ea typeface="微软雅黑" panose="020B0503020204020204" pitchFamily="34" charset="-122"/>
            </a:endParaRPr>
          </a:p>
          <a:p>
            <a:pPr>
              <a:lnSpc>
                <a:spcPct val="130000"/>
              </a:lnSpc>
            </a:pPr>
            <a:r>
              <a:rPr lang="zh-CN" altLang="en-US" sz="2000" b="1" dirty="0">
                <a:solidFill>
                  <a:srgbClr val="FF0000"/>
                </a:solidFill>
                <a:latin typeface="微软雅黑" panose="020B0503020204020204" pitchFamily="34" charset="-122"/>
                <a:ea typeface="微软雅黑" panose="020B0503020204020204" pitchFamily="34" charset="-122"/>
                <a:sym typeface="+mn-ea"/>
              </a:rPr>
              <a:t> </a:t>
            </a:r>
            <a:endParaRPr sz="2000" dirty="0">
              <a:latin typeface="微软雅黑" panose="020B0503020204020204" pitchFamily="34" charset="-122"/>
              <a:ea typeface="微软雅黑" panose="020B0503020204020204" pitchFamily="34" charset="-122"/>
              <a:sym typeface="+mn-ea"/>
            </a:endParaRPr>
          </a:p>
        </p:txBody>
      </p:sp>
      <p:sp>
        <p:nvSpPr>
          <p:cNvPr id="8" name="矩形 7"/>
          <p:cNvSpPr/>
          <p:nvPr>
            <p:custDataLst>
              <p:tags r:id="rId4"/>
            </p:custDataLst>
          </p:nvPr>
        </p:nvSpPr>
        <p:spPr>
          <a:xfrm>
            <a:off x="1316503" y="1528395"/>
            <a:ext cx="3383280" cy="521970"/>
          </a:xfrm>
          <a:prstGeom prst="rect">
            <a:avLst/>
          </a:prstGeom>
        </p:spPr>
        <p:txBody>
          <a:bodyPr wrap="none">
            <a:spAutoFit/>
          </a:bodyPr>
          <a:p>
            <a:r>
              <a:rPr lang="zh-CN" altLang="en-US" sz="2800" b="1" dirty="0">
                <a:latin typeface="微软雅黑" panose="020B0503020204020204" pitchFamily="34" charset="-122"/>
                <a:ea typeface="微软雅黑" panose="020B0503020204020204" pitchFamily="34" charset="-122"/>
              </a:rPr>
              <a:t>（二）机具调整方法</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26328"/>
            <a:ext cx="12857163" cy="5069742"/>
          </a:xfrm>
          <a:prstGeom prst="rect">
            <a:avLst/>
          </a:prstGeom>
          <a:blipFill dpi="0" rotWithShape="1">
            <a:blip r:embed="rId1"/>
            <a:srcRect/>
            <a:stretch>
              <a:fillRect t="-44090" b="442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59"/>
          <p:cNvSpPr>
            <a:spLocks noChangeArrowheads="1"/>
          </p:cNvSpPr>
          <p:nvPr/>
        </p:nvSpPr>
        <p:spPr bwMode="auto">
          <a:xfrm>
            <a:off x="481837" y="3518375"/>
            <a:ext cx="8005881"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000" b="1" dirty="0" smtClean="0">
                <a:solidFill>
                  <a:srgbClr val="1D2744"/>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以上汇报不当之处</a:t>
            </a:r>
            <a:endParaRPr lang="en-US" altLang="zh-CN" sz="4000" b="1" dirty="0" smtClean="0">
              <a:solidFill>
                <a:srgbClr val="1D2744"/>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ctr">
              <a:buNone/>
            </a:pPr>
            <a:r>
              <a:rPr lang="zh-CN" altLang="en-US" sz="4000" b="1" dirty="0">
                <a:solidFill>
                  <a:srgbClr val="1D2744"/>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请大家批评</a:t>
            </a:r>
            <a:r>
              <a:rPr lang="zh-CN" altLang="en-US" sz="4000" b="1" dirty="0" smtClean="0">
                <a:solidFill>
                  <a:srgbClr val="1D2744"/>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指正，谢谢！</a:t>
            </a:r>
            <a:endParaRPr lang="zh-CN" altLang="en-US" sz="4000" b="1" dirty="0">
              <a:solidFill>
                <a:srgbClr val="1D2744"/>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12" name="菱形 11"/>
          <p:cNvSpPr/>
          <p:nvPr/>
        </p:nvSpPr>
        <p:spPr>
          <a:xfrm>
            <a:off x="8903583" y="4371143"/>
            <a:ext cx="1656184" cy="1656184"/>
          </a:xfrm>
          <a:prstGeom prst="diamond">
            <a:avLst/>
          </a:prstGeom>
          <a:solidFill>
            <a:srgbClr val="8C72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nvSpPr>
        <p:spPr>
          <a:xfrm>
            <a:off x="10821863" y="4241650"/>
            <a:ext cx="1656184" cy="1656184"/>
          </a:xfrm>
          <a:prstGeom prst="diamond">
            <a:avLst/>
          </a:prstGeom>
          <a:blipFill>
            <a:blip r:embed="rId2"/>
            <a:stretch>
              <a:fillRect t="-7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p:nvSpPr>
        <p:spPr>
          <a:xfrm>
            <a:off x="10716584" y="2247959"/>
            <a:ext cx="1656184" cy="1656184"/>
          </a:xfrm>
          <a:prstGeom prst="diamond">
            <a:avLst/>
          </a:prstGeom>
          <a:solidFill>
            <a:srgbClr val="1D2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p:cNvSpPr/>
          <p:nvPr/>
        </p:nvSpPr>
        <p:spPr>
          <a:xfrm>
            <a:off x="8373591" y="2752229"/>
            <a:ext cx="1656184" cy="1656184"/>
          </a:xfrm>
          <a:prstGeom prst="diamond">
            <a:avLst/>
          </a:prstGeom>
          <a:blipFill dpi="0" rotWithShape="1">
            <a:blip r:embed="rId2"/>
            <a:srcRect/>
            <a:stretch>
              <a:fillRect t="-7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p:nvSpPr>
        <p:spPr>
          <a:xfrm>
            <a:off x="8463458" y="4144022"/>
            <a:ext cx="648072" cy="648072"/>
          </a:xfrm>
          <a:prstGeom prst="diamond">
            <a:avLst/>
          </a:prstGeom>
          <a:solidFill>
            <a:srgbClr val="1D2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47620" y="3297306"/>
            <a:ext cx="1769743" cy="1693432"/>
          </a:xfrm>
          <a:prstGeom prst="diamond">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230522180328(1)"/>
          <p:cNvPicPr>
            <a:picLocks noChangeAspect="1"/>
          </p:cNvPicPr>
          <p:nvPr/>
        </p:nvPicPr>
        <p:blipFill>
          <a:blip r:embed="rId1"/>
          <a:stretch>
            <a:fillRect/>
          </a:stretch>
        </p:blipFill>
        <p:spPr>
          <a:xfrm>
            <a:off x="3126740" y="601980"/>
            <a:ext cx="5470525" cy="5476240"/>
          </a:xfrm>
          <a:prstGeom prst="rect">
            <a:avLst/>
          </a:prstGeom>
        </p:spPr>
      </p:pic>
      <p:sp>
        <p:nvSpPr>
          <p:cNvPr id="3" name="文本框 2"/>
          <p:cNvSpPr txBox="1"/>
          <p:nvPr/>
        </p:nvSpPr>
        <p:spPr>
          <a:xfrm>
            <a:off x="3402965" y="6152515"/>
            <a:ext cx="4898390" cy="460375"/>
          </a:xfrm>
          <a:prstGeom prst="rect">
            <a:avLst/>
          </a:prstGeom>
          <a:noFill/>
        </p:spPr>
        <p:txBody>
          <a:bodyPr wrap="square" rtlCol="0">
            <a:spAutoFit/>
          </a:bodyPr>
          <a:p>
            <a:r>
              <a:rPr lang="en-US" altLang="zh-CN"/>
              <a:t>                    </a:t>
            </a:r>
            <a:r>
              <a:rPr lang="en-US" altLang="zh-CN" sz="2400" b="1"/>
              <a:t> </a:t>
            </a:r>
            <a:r>
              <a:rPr lang="zh-CN" altLang="en-US" sz="2400" b="1"/>
              <a:t>省粮食机收减损工作群</a:t>
            </a:r>
            <a:endParaRPr lang="zh-CN" altLang="en-US" sz="2400" b="1"/>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光明日报</a:t>
            </a:r>
            <a:r>
              <a:rPr lang="en-US" altLang="zh-CN" dirty="0"/>
              <a:t>9</a:t>
            </a:r>
            <a:r>
              <a:rPr lang="zh-CN" altLang="en-US" dirty="0"/>
              <a:t>月</a:t>
            </a:r>
            <a:r>
              <a:rPr lang="en-US" altLang="zh-CN" dirty="0"/>
              <a:t>7</a:t>
            </a:r>
            <a:r>
              <a:rPr lang="zh-CN" altLang="en-US" dirty="0"/>
              <a:t>日在</a:t>
            </a:r>
            <a:r>
              <a:rPr lang="en-US" altLang="zh-CN" dirty="0"/>
              <a:t>10</a:t>
            </a:r>
            <a:r>
              <a:rPr lang="zh-CN" altLang="en-US" dirty="0"/>
              <a:t>版报道</a:t>
            </a:r>
            <a:r>
              <a:rPr lang="en-US" altLang="zh-CN" dirty="0"/>
              <a:t>《</a:t>
            </a:r>
            <a:r>
              <a:rPr lang="zh-CN" altLang="en-US" dirty="0"/>
              <a:t>农业农村部：减少机收损耗 促进颗粒归仓</a:t>
            </a:r>
            <a:r>
              <a:rPr lang="en-US" altLang="zh-CN" dirty="0"/>
              <a:t>》</a:t>
            </a:r>
            <a:endParaRPr lang="en-US" altLang="zh-CN" dirty="0"/>
          </a:p>
          <a:p>
            <a:pPr algn="ctr"/>
            <a:r>
              <a:rPr lang="zh-CN" altLang="en-US" dirty="0"/>
              <a:t>突出我部将机收减损作为粮食生产机械化主要工作常抓不懈</a:t>
            </a:r>
            <a:endParaRPr lang="zh-CN" altLang="en-US" dirty="0"/>
          </a:p>
        </p:txBody>
      </p:sp>
      <p:sp>
        <p:nvSpPr>
          <p:cNvPr id="7" name="TextBox 6"/>
          <p:cNvSpPr txBox="1"/>
          <p:nvPr/>
        </p:nvSpPr>
        <p:spPr>
          <a:xfrm>
            <a:off x="8065785" y="5030063"/>
            <a:ext cx="4359404" cy="523220"/>
          </a:xfrm>
          <a:prstGeom prst="rect">
            <a:avLst/>
          </a:prstGeom>
          <a:noFill/>
        </p:spPr>
        <p:txBody>
          <a:bodyPr wrap="square" rtlCol="0">
            <a:spAutoFit/>
          </a:bodyPr>
          <a:lstStyle/>
          <a:p>
            <a:pPr algn="ctr"/>
            <a:r>
              <a:rPr lang="zh-CN" altLang="en-US" sz="1400" b="1" dirty="0" smtClean="0">
                <a:latin typeface="仿宋_GB2312" pitchFamily="49" charset="-122"/>
                <a:ea typeface="仿宋_GB2312" pitchFamily="49" charset="-122"/>
              </a:rPr>
              <a:t>农业农村部印发</a:t>
            </a:r>
            <a:r>
              <a:rPr lang="en-US" altLang="zh-CN" sz="1400" b="1" dirty="0">
                <a:latin typeface="仿宋_GB2312" pitchFamily="49" charset="-122"/>
                <a:ea typeface="仿宋_GB2312" pitchFamily="49" charset="-122"/>
              </a:rPr>
              <a:t>《</a:t>
            </a:r>
            <a:r>
              <a:rPr lang="zh-CN" altLang="en-US" sz="1400" b="1" dirty="0">
                <a:latin typeface="仿宋_GB2312" pitchFamily="49" charset="-122"/>
                <a:ea typeface="仿宋_GB2312" pitchFamily="49" charset="-122"/>
              </a:rPr>
              <a:t>农业农村部办公厅关于将机收减损作为粮食生产机械化主要工作常抓不懈的通知</a:t>
            </a:r>
            <a:r>
              <a:rPr lang="en-US" altLang="zh-CN" sz="1400" b="1" dirty="0">
                <a:latin typeface="仿宋_GB2312" pitchFamily="49" charset="-122"/>
                <a:ea typeface="仿宋_GB2312" pitchFamily="49" charset="-122"/>
              </a:rPr>
              <a:t>》</a:t>
            </a:r>
            <a:endParaRPr lang="zh-CN" altLang="en-US" sz="1400" b="1" dirty="0">
              <a:latin typeface="仿宋_GB2312" pitchFamily="49" charset="-122"/>
              <a:ea typeface="仿宋_GB2312" pitchFamily="49" charset="-122"/>
            </a:endParaRPr>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6"/>
          <p:cNvSpPr txBox="1"/>
          <p:nvPr/>
        </p:nvSpPr>
        <p:spPr>
          <a:xfrm>
            <a:off x="797253" y="1312069"/>
            <a:ext cx="4552001" cy="561692"/>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（一）相关文件要求</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
        <p:nvSpPr>
          <p:cNvPr id="12" name="文本框 17"/>
          <p:cNvSpPr txBox="1"/>
          <p:nvPr/>
        </p:nvSpPr>
        <p:spPr>
          <a:xfrm>
            <a:off x="541732" y="2421513"/>
            <a:ext cx="6891440" cy="3276600"/>
          </a:xfrm>
          <a:prstGeom prst="rect">
            <a:avLst/>
          </a:prstGeom>
          <a:noFill/>
        </p:spPr>
        <p:txBody>
          <a:bodyPr wrap="square">
            <a:spAutoFit/>
          </a:bodyPr>
          <a:lstStyle/>
          <a:p>
            <a:endParaRPr lang="en-US" altLang="zh-CN" sz="2100" dirty="0" smtClean="0">
              <a:latin typeface="楷体" panose="02010609060101010101" pitchFamily="49" charset="-122"/>
              <a:ea typeface="楷体" panose="02010609060101010101" pitchFamily="49" charset="-122"/>
              <a:cs typeface="Times New Roman" panose="02020603050405020304" pitchFamily="18" charset="0"/>
            </a:endParaRPr>
          </a:p>
          <a:p>
            <a:r>
              <a:rPr lang="en-US" altLang="zh-CN" sz="2400" dirty="0" smtClean="0">
                <a:latin typeface="楷体" panose="02010609060101010101" pitchFamily="49" charset="-122"/>
                <a:ea typeface="楷体" panose="02010609060101010101" pitchFamily="49" charset="-122"/>
                <a:cs typeface="Times New Roman" panose="02020603050405020304" pitchFamily="18" charset="0"/>
              </a:rPr>
              <a:t>   《</a:t>
            </a:r>
            <a:r>
              <a:rPr lang="zh-CN" altLang="en-US" sz="2400" dirty="0">
                <a:latin typeface="楷体" panose="02010609060101010101" pitchFamily="49" charset="-122"/>
                <a:ea typeface="楷体" panose="02010609060101010101" pitchFamily="49" charset="-122"/>
                <a:cs typeface="Times New Roman" panose="02020603050405020304" pitchFamily="18" charset="0"/>
              </a:rPr>
              <a:t>农业农村部办公厅关于将机收减损作为粮食生产机械化主要工作常抓不懈的通知</a:t>
            </a:r>
            <a:r>
              <a:rPr lang="en-US" altLang="zh-CN" sz="2400" dirty="0">
                <a:latin typeface="楷体" panose="02010609060101010101" pitchFamily="49" charset="-122"/>
                <a:ea typeface="楷体" panose="02010609060101010101" pitchFamily="49" charset="-122"/>
                <a:cs typeface="Times New Roman" panose="02020603050405020304" pitchFamily="18" charset="0"/>
              </a:rPr>
              <a:t>》</a:t>
            </a:r>
            <a:r>
              <a:rPr lang="zh-CN" altLang="en-US" sz="2400" dirty="0">
                <a:latin typeface="楷体" panose="02010609060101010101" pitchFamily="49" charset="-122"/>
                <a:ea typeface="楷体" panose="02010609060101010101" pitchFamily="49" charset="-122"/>
                <a:cs typeface="Times New Roman" panose="02020603050405020304" pitchFamily="18" charset="0"/>
              </a:rPr>
              <a:t>（农办机</a:t>
            </a:r>
            <a:r>
              <a:rPr lang="en-US" altLang="zh-CN" sz="2400" dirty="0">
                <a:latin typeface="楷体" panose="02010609060101010101" pitchFamily="49" charset="-122"/>
                <a:ea typeface="楷体" panose="02010609060101010101" pitchFamily="49" charset="-122"/>
                <a:cs typeface="Times New Roman" panose="02020603050405020304" pitchFamily="18" charset="0"/>
              </a:rPr>
              <a:t>〔2021〕10</a:t>
            </a:r>
            <a:r>
              <a:rPr lang="zh-CN" altLang="en-US" sz="2400" dirty="0">
                <a:latin typeface="楷体" panose="02010609060101010101" pitchFamily="49" charset="-122"/>
                <a:ea typeface="楷体" panose="02010609060101010101" pitchFamily="49" charset="-122"/>
                <a:cs typeface="Times New Roman" panose="02020603050405020304" pitchFamily="18" charset="0"/>
              </a:rPr>
              <a:t>号）：提出“常态化组织开展粮食机收减损技能大比武活动，以赛促训、以赛提技，激发广大机手比学赶超节粮减损技能的荣誉感使命感，推动机收作业精细高效、提质减损”。</a:t>
            </a:r>
            <a:endParaRPr lang="zh-CN" altLang="en-US" sz="2400" dirty="0">
              <a:latin typeface="楷体" panose="02010609060101010101" pitchFamily="49" charset="-122"/>
              <a:ea typeface="楷体" panose="02010609060101010101" pitchFamily="49" charset="-122"/>
              <a:cs typeface="Times New Roman" panose="02020603050405020304" pitchFamily="18" charset="0"/>
            </a:endParaRPr>
          </a:p>
          <a:p>
            <a:endParaRPr lang="zh-CN" altLang="en-US" sz="2100" b="1" dirty="0">
              <a:latin typeface="仿宋_GB2312" pitchFamily="49" charset="-122"/>
              <a:ea typeface="仿宋_GB2312" pitchFamily="49" charset="-122"/>
              <a:cs typeface="Times New Roman" panose="02020603050405020304" pitchFamily="18" charset="0"/>
            </a:endParaRPr>
          </a:p>
          <a:p>
            <a:r>
              <a:rPr lang="zh-CN" altLang="en-US" sz="2100" b="1" dirty="0" smtClean="0">
                <a:latin typeface="仿宋_GB2312" pitchFamily="49" charset="-122"/>
                <a:ea typeface="仿宋_GB2312" pitchFamily="49" charset="-122"/>
                <a:cs typeface="Times New Roman" panose="02020603050405020304" pitchFamily="18" charset="0"/>
              </a:rPr>
              <a:t>    </a:t>
            </a:r>
            <a:endParaRPr lang="zh-CN" altLang="en-US" sz="2100" b="1" dirty="0">
              <a:latin typeface="仿宋_GB2312" pitchFamily="49" charset="-122"/>
              <a:ea typeface="仿宋_GB2312" pitchFamily="49" charset="-122"/>
              <a:cs typeface="Times New Roman" panose="02020603050405020304" pitchFamily="18" charset="0"/>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9" name="图片 8"/>
          <p:cNvPicPr>
            <a:picLocks noChangeAspect="1"/>
          </p:cNvPicPr>
          <p:nvPr/>
        </p:nvPicPr>
        <p:blipFill rotWithShape="1">
          <a:blip r:embed="rId4">
            <a:extLst>
              <a:ext uri="{28A0092B-C50C-407E-A947-70E740481C1C}">
                <a14:useLocalDpi xmlns:a14="http://schemas.microsoft.com/office/drawing/2010/main" val="0"/>
              </a:ext>
            </a:extLst>
          </a:blip>
          <a:srcRect l="7568" r="5517"/>
          <a:stretch>
            <a:fillRect/>
          </a:stretch>
        </p:blipFill>
        <p:spPr>
          <a:xfrm>
            <a:off x="7977784" y="1744117"/>
            <a:ext cx="4468132" cy="308453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3" name="Picture 2" descr="C:\Users\Administrator\Desktop\QQ截图20211110160142.jpg"/>
          <p:cNvPicPr>
            <a:picLocks noChangeAspect="1" noChangeArrowheads="1"/>
          </p:cNvPicPr>
          <p:nvPr>
            <p:custDataLst>
              <p:tags r:id="rId4"/>
            </p:custDataLst>
          </p:nvPr>
        </p:nvPicPr>
        <p:blipFill>
          <a:blip r:embed="rId5">
            <a:extLst>
              <a:ext uri="{28A0092B-C50C-407E-A947-70E740481C1C}">
                <a14:useLocalDpi xmlns:a14="http://schemas.microsoft.com/office/drawing/2010/main" val="0"/>
              </a:ext>
            </a:extLst>
          </a:blip>
          <a:srcRect/>
          <a:stretch>
            <a:fillRect/>
          </a:stretch>
        </p:blipFill>
        <p:spPr>
          <a:xfrm>
            <a:off x="5968365" y="1311910"/>
            <a:ext cx="6459220" cy="4458970"/>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812800" y="2032000"/>
            <a:ext cx="4613275" cy="4705350"/>
          </a:xfrm>
          <a:prstGeom prst="rect">
            <a:avLst/>
          </a:prstGeom>
          <a:noFill/>
        </p:spPr>
        <p:txBody>
          <a:bodyPr wrap="square" rtlCol="0">
            <a:noAutofit/>
          </a:bodyPr>
          <a:p>
            <a:pPr marL="342900" indent="-342900">
              <a:lnSpc>
                <a:spcPct val="110000"/>
              </a:lnSpc>
              <a:buFont typeface="Arial" panose="020B0604020202020204" pitchFamily="34" charset="0"/>
              <a:buChar char="•"/>
            </a:pPr>
            <a:r>
              <a:rPr lang="zh-CN" altLang="en-US" sz="2000" b="1" dirty="0">
                <a:latin typeface="微软雅黑" panose="020B0503020204020204" pitchFamily="34" charset="-122"/>
                <a:ea typeface="微软雅黑" panose="020B0503020204020204" pitchFamily="34" charset="-122"/>
                <a:sym typeface="+mn-ea"/>
              </a:rPr>
              <a:t>（</a:t>
            </a:r>
            <a:r>
              <a:rPr lang="en-US" altLang="zh-CN" sz="2000" b="1" dirty="0">
                <a:latin typeface="微软雅黑" panose="020B0503020204020204" pitchFamily="34" charset="-122"/>
                <a:ea typeface="微软雅黑" panose="020B0503020204020204" pitchFamily="34" charset="-122"/>
                <a:sym typeface="+mn-ea"/>
              </a:rPr>
              <a:t>1</a:t>
            </a:r>
            <a:r>
              <a:rPr lang="zh-CN" altLang="en-US" sz="2000" b="1" dirty="0">
                <a:latin typeface="微软雅黑" panose="020B0503020204020204" pitchFamily="34" charset="-122"/>
                <a:ea typeface="微软雅黑" panose="020B0503020204020204" pitchFamily="34" charset="-122"/>
                <a:sym typeface="+mn-ea"/>
              </a:rPr>
              <a:t>）关于印发</a:t>
            </a:r>
            <a:r>
              <a:rPr lang="en-US" altLang="zh-CN" sz="2000" b="1" dirty="0">
                <a:latin typeface="微软雅黑" panose="020B0503020204020204" pitchFamily="34" charset="-122"/>
                <a:ea typeface="微软雅黑" panose="020B0503020204020204" pitchFamily="34" charset="-122"/>
                <a:sym typeface="+mn-ea"/>
              </a:rPr>
              <a:t>《2021</a:t>
            </a:r>
            <a:r>
              <a:rPr lang="zh-CN" altLang="en-US" sz="2000" b="1" dirty="0">
                <a:latin typeface="微软雅黑" panose="020B0503020204020204" pitchFamily="34" charset="-122"/>
                <a:ea typeface="微软雅黑" panose="020B0503020204020204" pitchFamily="34" charset="-122"/>
                <a:sym typeface="+mn-ea"/>
              </a:rPr>
              <a:t>年联合收割机质量调查和收获损失率调查实施方案</a:t>
            </a:r>
            <a:r>
              <a:rPr lang="en-US" altLang="zh-CN" sz="2000" b="1" dirty="0">
                <a:latin typeface="微软雅黑" panose="020B0503020204020204" pitchFamily="34" charset="-122"/>
                <a:ea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sym typeface="+mn-ea"/>
              </a:rPr>
              <a:t>的通知，</a:t>
            </a:r>
            <a:r>
              <a:rPr lang="en-US" altLang="zh-CN" sz="2000" b="1" dirty="0" smtClean="0">
                <a:latin typeface="微软雅黑" panose="020B0503020204020204" pitchFamily="34" charset="-122"/>
                <a:ea typeface="微软雅黑" panose="020B0503020204020204" pitchFamily="34" charset="-122"/>
                <a:sym typeface="+mn-ea"/>
              </a:rPr>
              <a:t>2021</a:t>
            </a:r>
            <a:r>
              <a:rPr lang="zh-CN" altLang="en-US" sz="2000" b="1" dirty="0" smtClean="0">
                <a:latin typeface="微软雅黑" panose="020B0503020204020204" pitchFamily="34" charset="-122"/>
                <a:ea typeface="微软雅黑" panose="020B0503020204020204" pitchFamily="34" charset="-122"/>
                <a:sym typeface="+mn-ea"/>
              </a:rPr>
              <a:t>年</a:t>
            </a:r>
            <a:r>
              <a:rPr lang="en-US" altLang="zh-CN" sz="2000" b="1" dirty="0" smtClean="0">
                <a:latin typeface="微软雅黑" panose="020B0503020204020204" pitchFamily="34" charset="-122"/>
                <a:ea typeface="微软雅黑" panose="020B0503020204020204" pitchFamily="34" charset="-122"/>
                <a:sym typeface="+mn-ea"/>
              </a:rPr>
              <a:t>04</a:t>
            </a:r>
            <a:r>
              <a:rPr lang="zh-CN" altLang="en-US" sz="2000" b="1" dirty="0">
                <a:latin typeface="微软雅黑" panose="020B0503020204020204" pitchFamily="34" charset="-122"/>
                <a:ea typeface="微软雅黑" panose="020B0503020204020204" pitchFamily="34" charset="-122"/>
                <a:sym typeface="+mn-ea"/>
              </a:rPr>
              <a:t>月</a:t>
            </a:r>
            <a:r>
              <a:rPr lang="en-US" altLang="zh-CN" sz="2000" b="1" dirty="0">
                <a:latin typeface="微软雅黑" panose="020B0503020204020204" pitchFamily="34" charset="-122"/>
                <a:ea typeface="微软雅黑" panose="020B0503020204020204" pitchFamily="34" charset="-122"/>
                <a:sym typeface="+mn-ea"/>
              </a:rPr>
              <a:t>30</a:t>
            </a:r>
            <a:r>
              <a:rPr lang="zh-CN" altLang="en-US" sz="2000" b="1" dirty="0">
                <a:latin typeface="微软雅黑" panose="020B0503020204020204" pitchFamily="34" charset="-122"/>
                <a:ea typeface="微软雅黑" panose="020B0503020204020204" pitchFamily="34" charset="-122"/>
                <a:sym typeface="+mn-ea"/>
              </a:rPr>
              <a:t>日</a:t>
            </a:r>
            <a:endParaRPr lang="zh-CN" altLang="en-US" sz="2000" b="1" dirty="0">
              <a:latin typeface="微软雅黑" panose="020B0503020204020204" pitchFamily="34" charset="-122"/>
              <a:ea typeface="微软雅黑" panose="020B0503020204020204" pitchFamily="34" charset="-122"/>
            </a:endParaRPr>
          </a:p>
          <a:p>
            <a:pPr marL="342900" indent="-342900">
              <a:lnSpc>
                <a:spcPct val="110000"/>
              </a:lnSpc>
              <a:buFont typeface="Arial" panose="020B0604020202020204" pitchFamily="34" charset="0"/>
              <a:buChar char="•"/>
            </a:pPr>
            <a:r>
              <a:rPr lang="zh-CN" altLang="en-US" sz="2000" b="1" dirty="0">
                <a:latin typeface="微软雅黑" panose="020B0503020204020204" pitchFamily="34" charset="-122"/>
                <a:ea typeface="微软雅黑" panose="020B0503020204020204" pitchFamily="34" charset="-122"/>
                <a:sym typeface="+mn-ea"/>
              </a:rPr>
              <a:t>（</a:t>
            </a:r>
            <a:r>
              <a:rPr lang="en-US" altLang="zh-CN" sz="2000" b="1" dirty="0">
                <a:latin typeface="微软雅黑" panose="020B0503020204020204" pitchFamily="34" charset="-122"/>
                <a:ea typeface="微软雅黑" panose="020B0503020204020204" pitchFamily="34" charset="-122"/>
                <a:sym typeface="+mn-ea"/>
              </a:rPr>
              <a:t>2</a:t>
            </a:r>
            <a:r>
              <a:rPr lang="zh-CN" altLang="en-US" sz="2000" b="1" dirty="0">
                <a:latin typeface="微软雅黑" panose="020B0503020204020204" pitchFamily="34" charset="-122"/>
                <a:ea typeface="微软雅黑" panose="020B0503020204020204" pitchFamily="34" charset="-122"/>
                <a:sym typeface="+mn-ea"/>
              </a:rPr>
              <a:t>）关于印发粮食作物机械化收获减损技术指导意见的函，农业农村部农机化司，</a:t>
            </a:r>
            <a:r>
              <a:rPr lang="en-US" altLang="zh-CN" sz="2000" b="1" dirty="0" smtClean="0">
                <a:latin typeface="微软雅黑" panose="020B0503020204020204" pitchFamily="34" charset="-122"/>
                <a:ea typeface="微软雅黑" panose="020B0503020204020204" pitchFamily="34" charset="-122"/>
                <a:sym typeface="+mn-ea"/>
              </a:rPr>
              <a:t>2021</a:t>
            </a:r>
            <a:r>
              <a:rPr lang="zh-CN" altLang="en-US" sz="2000" b="1" dirty="0" smtClean="0">
                <a:latin typeface="微软雅黑" panose="020B0503020204020204" pitchFamily="34" charset="-122"/>
                <a:ea typeface="微软雅黑" panose="020B0503020204020204" pitchFamily="34" charset="-122"/>
                <a:sym typeface="+mn-ea"/>
              </a:rPr>
              <a:t>年</a:t>
            </a:r>
            <a:r>
              <a:rPr lang="en-US" altLang="zh-CN" sz="2000" b="1" dirty="0" smtClean="0">
                <a:latin typeface="微软雅黑" panose="020B0503020204020204" pitchFamily="34" charset="-122"/>
                <a:ea typeface="微软雅黑" panose="020B0503020204020204" pitchFamily="34" charset="-122"/>
                <a:sym typeface="+mn-ea"/>
              </a:rPr>
              <a:t>05</a:t>
            </a:r>
            <a:r>
              <a:rPr lang="zh-CN" altLang="en-US" sz="2000" b="1" dirty="0">
                <a:latin typeface="微软雅黑" panose="020B0503020204020204" pitchFamily="34" charset="-122"/>
                <a:ea typeface="微软雅黑" panose="020B0503020204020204" pitchFamily="34" charset="-122"/>
                <a:sym typeface="+mn-ea"/>
              </a:rPr>
              <a:t>月</a:t>
            </a:r>
            <a:r>
              <a:rPr lang="en-US" altLang="zh-CN" sz="2000" b="1" dirty="0">
                <a:latin typeface="微软雅黑" panose="020B0503020204020204" pitchFamily="34" charset="-122"/>
                <a:ea typeface="微软雅黑" panose="020B0503020204020204" pitchFamily="34" charset="-122"/>
                <a:sym typeface="+mn-ea"/>
              </a:rPr>
              <a:t>27</a:t>
            </a:r>
            <a:r>
              <a:rPr lang="zh-CN" altLang="en-US" sz="2000" b="1" dirty="0">
                <a:latin typeface="微软雅黑" panose="020B0503020204020204" pitchFamily="34" charset="-122"/>
                <a:ea typeface="微软雅黑" panose="020B0503020204020204" pitchFamily="34" charset="-122"/>
                <a:sym typeface="+mn-ea"/>
              </a:rPr>
              <a:t>日</a:t>
            </a:r>
            <a:endParaRPr lang="zh-CN" altLang="en-US" sz="2000" b="1" dirty="0">
              <a:latin typeface="微软雅黑" panose="020B0503020204020204" pitchFamily="34" charset="-122"/>
              <a:ea typeface="微软雅黑" panose="020B0503020204020204" pitchFamily="34" charset="-122"/>
            </a:endParaRPr>
          </a:p>
          <a:p>
            <a:pPr marL="342900" indent="-342900">
              <a:lnSpc>
                <a:spcPct val="110000"/>
              </a:lnSpc>
              <a:buFont typeface="Arial" panose="020B0604020202020204" pitchFamily="34" charset="0"/>
              <a:buChar char="•"/>
            </a:pPr>
            <a:r>
              <a:rPr lang="zh-CN" altLang="en-US" sz="2000" b="1" dirty="0">
                <a:latin typeface="微软雅黑" panose="020B0503020204020204" pitchFamily="34" charset="-122"/>
                <a:ea typeface="微软雅黑" panose="020B0503020204020204" pitchFamily="34" charset="-122"/>
                <a:sym typeface="+mn-ea"/>
              </a:rPr>
              <a:t>（</a:t>
            </a:r>
            <a:r>
              <a:rPr lang="en-US" altLang="zh-CN" sz="2000" b="1" dirty="0">
                <a:latin typeface="微软雅黑" panose="020B0503020204020204" pitchFamily="34" charset="-122"/>
                <a:ea typeface="微软雅黑" panose="020B0503020204020204" pitchFamily="34" charset="-122"/>
                <a:sym typeface="+mn-ea"/>
              </a:rPr>
              <a:t>3</a:t>
            </a:r>
            <a:r>
              <a:rPr lang="zh-CN" altLang="en-US" sz="2000" b="1" dirty="0">
                <a:latin typeface="微软雅黑" panose="020B0503020204020204" pitchFamily="34" charset="-122"/>
                <a:ea typeface="微软雅黑" panose="020B0503020204020204" pitchFamily="34" charset="-122"/>
                <a:sym typeface="+mn-ea"/>
              </a:rPr>
              <a:t>）关于支持做好全国粮食机收减损技能大比武活动组织实施工作的函，农业农村部农机化司，</a:t>
            </a:r>
            <a:r>
              <a:rPr lang="en-US" altLang="zh-CN" sz="2000" b="1" dirty="0">
                <a:latin typeface="微软雅黑" panose="020B0503020204020204" pitchFamily="34" charset="-122"/>
                <a:ea typeface="微软雅黑" panose="020B0503020204020204" pitchFamily="34" charset="-122"/>
                <a:sym typeface="+mn-ea"/>
              </a:rPr>
              <a:t>2021</a:t>
            </a:r>
            <a:r>
              <a:rPr lang="zh-CN" altLang="en-US" sz="2000" b="1" dirty="0">
                <a:latin typeface="微软雅黑" panose="020B0503020204020204" pitchFamily="34" charset="-122"/>
                <a:ea typeface="微软雅黑" panose="020B0503020204020204" pitchFamily="34" charset="-122"/>
                <a:sym typeface="+mn-ea"/>
              </a:rPr>
              <a:t>年</a:t>
            </a:r>
            <a:r>
              <a:rPr lang="en-US" altLang="zh-CN" sz="2000" b="1" dirty="0">
                <a:latin typeface="微软雅黑" panose="020B0503020204020204" pitchFamily="34" charset="-122"/>
                <a:ea typeface="微软雅黑" panose="020B0503020204020204" pitchFamily="34" charset="-122"/>
                <a:sym typeface="+mn-ea"/>
              </a:rPr>
              <a:t>5</a:t>
            </a:r>
            <a:r>
              <a:rPr lang="zh-CN" altLang="en-US" sz="2000" b="1" dirty="0">
                <a:latin typeface="微软雅黑" panose="020B0503020204020204" pitchFamily="34" charset="-122"/>
                <a:ea typeface="微软雅黑" panose="020B0503020204020204" pitchFamily="34" charset="-122"/>
                <a:sym typeface="+mn-ea"/>
              </a:rPr>
              <a:t>月</a:t>
            </a:r>
            <a:r>
              <a:rPr lang="en-US" altLang="zh-CN" sz="2000" b="1" dirty="0">
                <a:latin typeface="微软雅黑" panose="020B0503020204020204" pitchFamily="34" charset="-122"/>
                <a:ea typeface="微软雅黑" panose="020B0503020204020204" pitchFamily="34" charset="-122"/>
                <a:sym typeface="+mn-ea"/>
              </a:rPr>
              <a:t>14</a:t>
            </a:r>
            <a:r>
              <a:rPr lang="zh-CN" altLang="en-US" sz="2000" b="1" dirty="0">
                <a:latin typeface="微软雅黑" panose="020B0503020204020204" pitchFamily="34" charset="-122"/>
                <a:ea typeface="微软雅黑" panose="020B0503020204020204" pitchFamily="34" charset="-122"/>
                <a:sym typeface="+mn-ea"/>
              </a:rPr>
              <a:t>日</a:t>
            </a:r>
            <a:endParaRPr lang="zh-CN" altLang="en-US" sz="2000" b="1" dirty="0">
              <a:latin typeface="微软雅黑" panose="020B0503020204020204" pitchFamily="34" charset="-122"/>
              <a:ea typeface="微软雅黑" panose="020B0503020204020204" pitchFamily="34" charset="-122"/>
            </a:endParaRPr>
          </a:p>
          <a:p>
            <a:pPr marL="342900" lvl="0" indent="-342900">
              <a:lnSpc>
                <a:spcPct val="110000"/>
              </a:lnSpc>
              <a:buFont typeface="Arial" panose="020B0604020202020204" pitchFamily="34" charset="0"/>
              <a:buChar char="•"/>
            </a:pPr>
            <a:r>
              <a:rPr lang="zh-CN" altLang="en-US" sz="2000" b="1" dirty="0">
                <a:latin typeface="微软雅黑" panose="020B0503020204020204" pitchFamily="34" charset="-122"/>
                <a:ea typeface="微软雅黑" panose="020B0503020204020204" pitchFamily="34" charset="-122"/>
                <a:sym typeface="+mn-ea"/>
              </a:rPr>
              <a:t>（</a:t>
            </a:r>
            <a:r>
              <a:rPr lang="en-US" altLang="zh-CN" sz="2000" b="1" dirty="0">
                <a:latin typeface="微软雅黑" panose="020B0503020204020204" pitchFamily="34" charset="-122"/>
                <a:ea typeface="微软雅黑" panose="020B0503020204020204" pitchFamily="34" charset="-122"/>
                <a:sym typeface="+mn-ea"/>
              </a:rPr>
              <a:t>4</a:t>
            </a:r>
            <a:r>
              <a:rPr lang="zh-CN" altLang="en-US" sz="2000" b="1" dirty="0">
                <a:latin typeface="微软雅黑" panose="020B0503020204020204" pitchFamily="34" charset="-122"/>
                <a:ea typeface="微软雅黑" panose="020B0503020204020204" pitchFamily="34" charset="-122"/>
                <a:sym typeface="+mn-ea"/>
              </a:rPr>
              <a:t>）关于印发《2022 年主粮作物机收损失监测调查方案》的通知，农业农村部办公厅和国家发展改革委办公厅联合发文，</a:t>
            </a:r>
            <a:r>
              <a:rPr lang="en-US" altLang="zh-CN" sz="2000" b="1" dirty="0">
                <a:latin typeface="微软雅黑" panose="020B0503020204020204" pitchFamily="34" charset="-122"/>
                <a:ea typeface="微软雅黑" panose="020B0503020204020204" pitchFamily="34" charset="-122"/>
                <a:sym typeface="+mn-ea"/>
              </a:rPr>
              <a:t>2022</a:t>
            </a:r>
            <a:r>
              <a:rPr lang="zh-CN" altLang="en-US" sz="2000" b="1" dirty="0">
                <a:latin typeface="微软雅黑" panose="020B0503020204020204" pitchFamily="34" charset="-122"/>
                <a:ea typeface="微软雅黑" panose="020B0503020204020204" pitchFamily="34" charset="-122"/>
                <a:sym typeface="+mn-ea"/>
              </a:rPr>
              <a:t>年</a:t>
            </a:r>
            <a:r>
              <a:rPr lang="en-US" altLang="zh-CN" sz="2000" b="1" dirty="0">
                <a:latin typeface="微软雅黑" panose="020B0503020204020204" pitchFamily="34" charset="-122"/>
                <a:ea typeface="微软雅黑" panose="020B0503020204020204" pitchFamily="34" charset="-122"/>
                <a:sym typeface="+mn-ea"/>
              </a:rPr>
              <a:t>5</a:t>
            </a:r>
            <a:r>
              <a:rPr lang="zh-CN" altLang="en-US" sz="2000" b="1" dirty="0">
                <a:latin typeface="微软雅黑" panose="020B0503020204020204" pitchFamily="34" charset="-122"/>
                <a:ea typeface="微软雅黑" panose="020B0503020204020204" pitchFamily="34" charset="-122"/>
                <a:sym typeface="+mn-ea"/>
              </a:rPr>
              <a:t>月</a:t>
            </a:r>
            <a:r>
              <a:rPr lang="en-US" altLang="zh-CN" sz="2000" b="1" dirty="0">
                <a:latin typeface="微软雅黑" panose="020B0503020204020204" pitchFamily="34" charset="-122"/>
                <a:ea typeface="微软雅黑" panose="020B0503020204020204" pitchFamily="34" charset="-122"/>
                <a:sym typeface="+mn-ea"/>
              </a:rPr>
              <a:t>27</a:t>
            </a:r>
            <a:r>
              <a:rPr lang="zh-CN" altLang="en-US" sz="2000" b="1" dirty="0">
                <a:latin typeface="微软雅黑" panose="020B0503020204020204" pitchFamily="34" charset="-122"/>
                <a:ea typeface="微软雅黑" panose="020B0503020204020204" pitchFamily="34" charset="-122"/>
                <a:sym typeface="+mn-ea"/>
              </a:rPr>
              <a:t>日</a:t>
            </a:r>
            <a:endParaRPr lang="zh-CN" altLang="en-US" sz="2000" b="1" dirty="0">
              <a:latin typeface="微软雅黑" panose="020B0503020204020204" pitchFamily="34" charset="-122"/>
              <a:ea typeface="微软雅黑" panose="020B0503020204020204" pitchFamily="34" charset="-122"/>
              <a:sym typeface="+mn-ea"/>
            </a:endParaRPr>
          </a:p>
        </p:txBody>
      </p:sp>
      <p:sp>
        <p:nvSpPr>
          <p:cNvPr id="11" name="文本框 16"/>
          <p:cNvSpPr txBox="1"/>
          <p:nvPr>
            <p:custDataLst>
              <p:tags r:id="rId6"/>
            </p:custDataLst>
          </p:nvPr>
        </p:nvSpPr>
        <p:spPr>
          <a:xfrm>
            <a:off x="797253" y="1312069"/>
            <a:ext cx="4552001" cy="561692"/>
          </a:xfrm>
          <a:prstGeom prst="rect">
            <a:avLst/>
          </a:prstGeom>
          <a:noFill/>
        </p:spPr>
        <p:txBody>
          <a:bodyPr wrap="square" lIns="68580" tIns="34290" rIns="68580" bIns="34290" rtlCol="0">
            <a:spAutoFit/>
          </a:bodyPr>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（一）相关文件要求</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光明日报</a:t>
            </a:r>
            <a:r>
              <a:rPr lang="en-US" altLang="zh-CN" dirty="0"/>
              <a:t>9</a:t>
            </a:r>
            <a:r>
              <a:rPr lang="zh-CN" altLang="en-US" dirty="0"/>
              <a:t>月</a:t>
            </a:r>
            <a:r>
              <a:rPr lang="en-US" altLang="zh-CN" dirty="0"/>
              <a:t>7</a:t>
            </a:r>
            <a:r>
              <a:rPr lang="zh-CN" altLang="en-US" dirty="0"/>
              <a:t>日在</a:t>
            </a:r>
            <a:r>
              <a:rPr lang="en-US" altLang="zh-CN" dirty="0"/>
              <a:t>10</a:t>
            </a:r>
            <a:r>
              <a:rPr lang="zh-CN" altLang="en-US" dirty="0"/>
              <a:t>版报道</a:t>
            </a:r>
            <a:r>
              <a:rPr lang="en-US" altLang="zh-CN" dirty="0"/>
              <a:t>《</a:t>
            </a:r>
            <a:r>
              <a:rPr lang="zh-CN" altLang="en-US" dirty="0"/>
              <a:t>农业农村部：减少机收损耗 促进颗粒归仓</a:t>
            </a:r>
            <a:r>
              <a:rPr lang="en-US" altLang="zh-CN" dirty="0"/>
              <a:t>》</a:t>
            </a:r>
            <a:endParaRPr lang="en-US" altLang="zh-CN" dirty="0"/>
          </a:p>
          <a:p>
            <a:pPr algn="ctr"/>
            <a:r>
              <a:rPr lang="zh-CN" altLang="en-US" dirty="0"/>
              <a:t>突出我部将机收减损作为粮食生产机械化主要工作常抓不懈</a:t>
            </a: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65205" y="216347"/>
            <a:ext cx="864096" cy="706755"/>
          </a:xfrm>
          <a:prstGeom prst="rect">
            <a:avLst/>
          </a:prstGeom>
          <a:noFill/>
        </p:spPr>
        <p:txBody>
          <a:bodyPr wrap="square" rtlCol="0">
            <a:spAutoFit/>
          </a:bodyPr>
          <a:lstStyle/>
          <a:p>
            <a:endParaRPr lang="zh-CN" altLang="en-US" sz="4000" b="1" dirty="0">
              <a:effectLst>
                <a:outerShdw blurRad="38100" dist="38100" dir="2700000" algn="tl">
                  <a:srgbClr val="000000">
                    <a:alpha val="43137"/>
                  </a:srgbClr>
                </a:outerShdw>
              </a:effectLst>
              <a:latin typeface="+mn-ea"/>
              <a:ea typeface="+mn-ea"/>
            </a:endParaRPr>
          </a:p>
        </p:txBody>
      </p:sp>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2" name="TextBox 21"/>
          <p:cNvSpPr txBox="1"/>
          <p:nvPr/>
        </p:nvSpPr>
        <p:spPr>
          <a:xfrm>
            <a:off x="3490595" y="6771005"/>
            <a:ext cx="5720080" cy="389890"/>
          </a:xfrm>
          <a:prstGeom prst="rect">
            <a:avLst/>
          </a:prstGeom>
          <a:noFill/>
        </p:spPr>
        <p:txBody>
          <a:bodyPr wrap="square" rtlCol="0">
            <a:noAutofit/>
          </a:bodyPr>
          <a:lstStyle/>
          <a:p>
            <a:r>
              <a:rPr lang="zh-CN" altLang="zh-CN" sz="3200" b="1" dirty="0">
                <a:latin typeface="仿宋_GB2312" pitchFamily="49" charset="-122"/>
                <a:ea typeface="仿宋_GB2312" pitchFamily="49" charset="-122"/>
              </a:rPr>
              <a:t>我省举办机收减损大比武</a:t>
            </a:r>
            <a:endParaRPr lang="zh-CN" altLang="en-US" sz="3200" b="1" dirty="0">
              <a:latin typeface="仿宋_GB2312" pitchFamily="49" charset="-122"/>
              <a:ea typeface="仿宋_GB2312" pitchFamily="49" charset="-122"/>
            </a:endParaRPr>
          </a:p>
        </p:txBody>
      </p:sp>
      <p:pic>
        <p:nvPicPr>
          <p:cNvPr id="7" name="图片 6" descr="1a761f0c09500ce204dea9ecc727797b_07162114x3dq"/>
          <p:cNvPicPr>
            <a:picLocks noChangeAspect="1"/>
          </p:cNvPicPr>
          <p:nvPr>
            <p:custDataLst>
              <p:tags r:id="rId4"/>
            </p:custDataLst>
          </p:nvPr>
        </p:nvPicPr>
        <p:blipFill>
          <a:blip r:embed="rId5"/>
          <a:stretch>
            <a:fillRect/>
          </a:stretch>
        </p:blipFill>
        <p:spPr>
          <a:xfrm>
            <a:off x="1821180" y="996315"/>
            <a:ext cx="4161790" cy="2763520"/>
          </a:xfrm>
          <a:prstGeom prst="rect">
            <a:avLst/>
          </a:prstGeom>
        </p:spPr>
      </p:pic>
      <p:pic>
        <p:nvPicPr>
          <p:cNvPr id="9" name="图片 8" descr="655cdb00d03eeddd941111ca156fb775_0609053260cn"/>
          <p:cNvPicPr>
            <a:picLocks noChangeAspect="1"/>
          </p:cNvPicPr>
          <p:nvPr>
            <p:custDataLst>
              <p:tags r:id="rId6"/>
            </p:custDataLst>
          </p:nvPr>
        </p:nvPicPr>
        <p:blipFill>
          <a:blip r:embed="rId7"/>
          <a:stretch>
            <a:fillRect/>
          </a:stretch>
        </p:blipFill>
        <p:spPr>
          <a:xfrm>
            <a:off x="1774825" y="3887470"/>
            <a:ext cx="4208145" cy="2653030"/>
          </a:xfrm>
          <a:prstGeom prst="rect">
            <a:avLst/>
          </a:prstGeom>
        </p:spPr>
      </p:pic>
      <p:pic>
        <p:nvPicPr>
          <p:cNvPr id="12" name="图片 11" descr="微信图片_20230522172053"/>
          <p:cNvPicPr>
            <a:picLocks noChangeAspect="1"/>
          </p:cNvPicPr>
          <p:nvPr/>
        </p:nvPicPr>
        <p:blipFill>
          <a:blip r:embed="rId8"/>
          <a:stretch>
            <a:fillRect/>
          </a:stretch>
        </p:blipFill>
        <p:spPr>
          <a:xfrm>
            <a:off x="7653020" y="3855085"/>
            <a:ext cx="4103370" cy="2748915"/>
          </a:xfrm>
          <a:prstGeom prst="rect">
            <a:avLst/>
          </a:prstGeom>
        </p:spPr>
      </p:pic>
      <p:pic>
        <p:nvPicPr>
          <p:cNvPr id="13" name="图片 12" descr="微信图片_20230522175951"/>
          <p:cNvPicPr>
            <a:picLocks noChangeAspect="1"/>
          </p:cNvPicPr>
          <p:nvPr/>
        </p:nvPicPr>
        <p:blipFill>
          <a:blip r:embed="rId9"/>
          <a:stretch>
            <a:fillRect/>
          </a:stretch>
        </p:blipFill>
        <p:spPr>
          <a:xfrm>
            <a:off x="7611110" y="988060"/>
            <a:ext cx="4145915" cy="270002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光明日报</a:t>
            </a:r>
            <a:r>
              <a:rPr lang="en-US" altLang="zh-CN" dirty="0"/>
              <a:t>9</a:t>
            </a:r>
            <a:r>
              <a:rPr lang="zh-CN" altLang="en-US" dirty="0"/>
              <a:t>月</a:t>
            </a:r>
            <a:r>
              <a:rPr lang="en-US" altLang="zh-CN" dirty="0"/>
              <a:t>7</a:t>
            </a:r>
            <a:r>
              <a:rPr lang="zh-CN" altLang="en-US" dirty="0"/>
              <a:t>日在</a:t>
            </a:r>
            <a:r>
              <a:rPr lang="en-US" altLang="zh-CN" dirty="0"/>
              <a:t>10</a:t>
            </a:r>
            <a:r>
              <a:rPr lang="zh-CN" altLang="en-US" dirty="0"/>
              <a:t>版报道</a:t>
            </a:r>
            <a:r>
              <a:rPr lang="en-US" altLang="zh-CN" dirty="0"/>
              <a:t>《</a:t>
            </a:r>
            <a:r>
              <a:rPr lang="zh-CN" altLang="en-US" dirty="0"/>
              <a:t>农业农村部：减少机收损耗 促进颗粒归仓</a:t>
            </a:r>
            <a:r>
              <a:rPr lang="en-US" altLang="zh-CN" dirty="0"/>
              <a:t>》</a:t>
            </a:r>
            <a:endParaRPr lang="en-US" altLang="zh-CN" dirty="0"/>
          </a:p>
          <a:p>
            <a:pPr algn="ctr"/>
            <a:r>
              <a:rPr lang="zh-CN" altLang="en-US" dirty="0"/>
              <a:t>突出我部将机收减损作为粮食生产机械化主要工作常抓不懈</a:t>
            </a:r>
            <a:endParaRPr lang="zh-CN" altLang="en-US" dirty="0"/>
          </a:p>
        </p:txBody>
      </p:sp>
      <p:sp>
        <p:nvSpPr>
          <p:cNvPr id="4" name="矩形 3"/>
          <p:cNvSpPr/>
          <p:nvPr/>
        </p:nvSpPr>
        <p:spPr>
          <a:xfrm>
            <a:off x="1244799" y="277902"/>
            <a:ext cx="7596951" cy="646331"/>
          </a:xfrm>
          <a:prstGeom prst="rect">
            <a:avLst/>
          </a:prstGeom>
        </p:spPr>
        <p:txBody>
          <a:bodyPr wrap="none">
            <a:spAutoFit/>
          </a:bodyPr>
          <a:lstStyle/>
          <a:p>
            <a:r>
              <a:rPr lang="zh-CN" altLang="en-US" sz="3600" b="1" dirty="0">
                <a:solidFill>
                  <a:srgbClr val="8C7244"/>
                </a:solidFill>
                <a:effectLst>
                  <a:outerShdw blurRad="38100" dist="38100" dir="2700000" algn="tl">
                    <a:srgbClr val="000000">
                      <a:alpha val="43137"/>
                    </a:srgbClr>
                  </a:outerShdw>
                </a:effectLst>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7" name="图片 6"/>
          <p:cNvPicPr>
            <a:picLocks noChangeAspect="1"/>
          </p:cNvPicPr>
          <p:nvPr>
            <p:custDataLst>
              <p:tags r:id="rId4"/>
            </p:custDataLst>
          </p:nvPr>
        </p:nvPicPr>
        <p:blipFill>
          <a:blip r:embed="rId5"/>
          <a:stretch>
            <a:fillRect/>
          </a:stretch>
        </p:blipFill>
        <p:spPr>
          <a:xfrm>
            <a:off x="123190" y="1626235"/>
            <a:ext cx="4115435" cy="5534660"/>
          </a:xfrm>
          <a:prstGeom prst="rect">
            <a:avLst/>
          </a:prstGeom>
        </p:spPr>
      </p:pic>
      <p:pic>
        <p:nvPicPr>
          <p:cNvPr id="9" name="图片 8"/>
          <p:cNvPicPr>
            <a:picLocks noChangeAspect="1"/>
          </p:cNvPicPr>
          <p:nvPr>
            <p:custDataLst>
              <p:tags r:id="rId6"/>
            </p:custDataLst>
          </p:nvPr>
        </p:nvPicPr>
        <p:blipFill>
          <a:blip r:embed="rId7"/>
          <a:stretch>
            <a:fillRect/>
          </a:stretch>
        </p:blipFill>
        <p:spPr>
          <a:xfrm>
            <a:off x="4341495" y="1600200"/>
            <a:ext cx="4001135" cy="5546725"/>
          </a:xfrm>
          <a:prstGeom prst="rect">
            <a:avLst/>
          </a:prstGeom>
        </p:spPr>
      </p:pic>
      <p:pic>
        <p:nvPicPr>
          <p:cNvPr id="10" name="图片 9"/>
          <p:cNvPicPr>
            <a:picLocks noChangeAspect="1"/>
          </p:cNvPicPr>
          <p:nvPr>
            <p:custDataLst>
              <p:tags r:id="rId8"/>
            </p:custDataLst>
          </p:nvPr>
        </p:nvPicPr>
        <p:blipFill>
          <a:blip r:embed="rId9"/>
          <a:stretch>
            <a:fillRect/>
          </a:stretch>
        </p:blipFill>
        <p:spPr>
          <a:xfrm>
            <a:off x="8445500" y="1600200"/>
            <a:ext cx="3871595" cy="5481320"/>
          </a:xfrm>
          <a:prstGeom prst="rect">
            <a:avLst/>
          </a:prstGeom>
        </p:spPr>
      </p:pic>
      <p:sp>
        <p:nvSpPr>
          <p:cNvPr id="15" name="文本框 16"/>
          <p:cNvSpPr txBox="1"/>
          <p:nvPr>
            <p:custDataLst>
              <p:tags r:id="rId10"/>
            </p:custDataLst>
          </p:nvPr>
        </p:nvSpPr>
        <p:spPr>
          <a:xfrm>
            <a:off x="956638" y="1023779"/>
            <a:ext cx="4552001" cy="561692"/>
          </a:xfrm>
          <a:prstGeom prst="rect">
            <a:avLst/>
          </a:prstGeom>
          <a:noFill/>
        </p:spPr>
        <p:txBody>
          <a:bodyPr wrap="square" lIns="68580" tIns="34290" rIns="68580" bIns="34290" rtlCol="0">
            <a:spAutoFit/>
          </a:bodyPr>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rPr>
              <a:t>（一）相关文件要求</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73" y="952029"/>
            <a:ext cx="12869863" cy="5616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00"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875" y="-1"/>
            <a:ext cx="12888323" cy="727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74" y="7140576"/>
            <a:ext cx="12888323" cy="136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矩形 2"/>
          <p:cNvSpPr/>
          <p:nvPr/>
        </p:nvSpPr>
        <p:spPr>
          <a:xfrm>
            <a:off x="-29574" y="952029"/>
            <a:ext cx="12888324" cy="5832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244799" y="277902"/>
            <a:ext cx="7528560" cy="755650"/>
          </a:xfrm>
          <a:prstGeom prst="rect">
            <a:avLst/>
          </a:prstGeom>
        </p:spPr>
        <p:txBody>
          <a:bodyPr wrap="none">
            <a:spAutoFit/>
          </a:bodyPr>
          <a:lstStyle/>
          <a:p>
            <a:pPr algn="l">
              <a:lnSpc>
                <a:spcPct val="120000"/>
              </a:lnSpc>
              <a:spcBef>
                <a:spcPts val="0"/>
              </a:spcBef>
              <a:spcAft>
                <a:spcPts val="0"/>
              </a:spcAft>
            </a:pPr>
            <a:r>
              <a:rPr lang="zh-CN" altLang="en-US" sz="3600" b="1" dirty="0">
                <a:solidFill>
                  <a:srgbClr val="8C7244"/>
                </a:solidFill>
                <a:effectLst>
                  <a:outerShdw blurRad="38100" dist="38100" dir="2700000" algn="tl">
                    <a:srgbClr val="000000">
                      <a:alpha val="43137"/>
                    </a:srgbClr>
                  </a:outerShdw>
                </a:effectLst>
                <a:sym typeface="+mn-ea"/>
              </a:rPr>
              <a:t>机收减损技能大比武损失率测定方法</a:t>
            </a:r>
            <a:endParaRPr lang="zh-CN" altLang="en-US" sz="3600" b="1" dirty="0">
              <a:solidFill>
                <a:srgbClr val="8C7244"/>
              </a:solidFill>
              <a:effectLst>
                <a:outerShdw blurRad="38100" dist="38100" dir="2700000" algn="tl">
                  <a:srgbClr val="000000">
                    <a:alpha val="43137"/>
                  </a:srgbClr>
                </a:outerShdw>
              </a:effectLst>
              <a:latin typeface="+mn-ea"/>
              <a:ea typeface="+mn-ea"/>
              <a:cs typeface="+mn-ea"/>
              <a:sym typeface="Arial" panose="020B0604020202020204" pitchFamily="34" charset="0"/>
            </a:endParaRPr>
          </a:p>
        </p:txBody>
      </p:sp>
      <p:pic>
        <p:nvPicPr>
          <p:cNvPr id="410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275" y="78304"/>
            <a:ext cx="1041524" cy="104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8"/>
          <p:cNvSpPr>
            <a:spLocks noChangeArrowheads="1"/>
          </p:cNvSpPr>
          <p:nvPr/>
        </p:nvSpPr>
        <p:spPr bwMode="auto">
          <a:xfrm>
            <a:off x="0" y="0"/>
            <a:ext cx="12858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矩形 6"/>
          <p:cNvSpPr/>
          <p:nvPr/>
        </p:nvSpPr>
        <p:spPr>
          <a:xfrm>
            <a:off x="4340851" y="2152265"/>
            <a:ext cx="7777156" cy="36243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7"/>
          <p:cNvSpPr txBox="1"/>
          <p:nvPr/>
        </p:nvSpPr>
        <p:spPr>
          <a:xfrm>
            <a:off x="4466938" y="2392189"/>
            <a:ext cx="7524982" cy="3170099"/>
          </a:xfrm>
          <a:prstGeom prst="rect">
            <a:avLst/>
          </a:prstGeom>
          <a:noFill/>
        </p:spPr>
        <p:txBody>
          <a:bodyPr wrap="square">
            <a:spAutoFit/>
          </a:bodyPr>
          <a:lstStyle/>
          <a:p>
            <a:r>
              <a:rPr lang="zh-CN" altLang="en-US" sz="2000" b="1" dirty="0">
                <a:latin typeface="黑体" panose="02010609060101010101" pitchFamily="49" charset="-122"/>
                <a:ea typeface="黑体" panose="02010609060101010101" pitchFamily="49" charset="-122"/>
                <a:cs typeface="Times New Roman" panose="02020603050405020304" pitchFamily="18" charset="0"/>
              </a:rPr>
              <a:t>监测调查内容与范围：</a:t>
            </a:r>
            <a:endParaRPr lang="en-US" altLang="zh-CN" sz="2000" b="1" dirty="0">
              <a:latin typeface="黑体" panose="02010609060101010101" pitchFamily="49" charset="-122"/>
              <a:ea typeface="黑体" panose="02010609060101010101" pitchFamily="49" charset="-122"/>
              <a:cs typeface="Times New Roman" panose="02020603050405020304" pitchFamily="18" charset="0"/>
            </a:endParaRPr>
          </a:p>
          <a:p>
            <a:endParaRPr lang="en-US" altLang="zh-CN" sz="2000" b="1" dirty="0">
              <a:latin typeface="楷体" panose="02010609060101010101" pitchFamily="49" charset="-122"/>
              <a:ea typeface="楷体" panose="02010609060101010101" pitchFamily="49" charset="-122"/>
              <a:cs typeface="Times New Roman" panose="02020603050405020304" pitchFamily="18" charset="0"/>
            </a:endParaRPr>
          </a:p>
          <a:p>
            <a:r>
              <a:rPr lang="zh-CN" altLang="en-US" sz="2000" dirty="0">
                <a:latin typeface="仿宋_GB2312" pitchFamily="49" charset="-122"/>
                <a:ea typeface="仿宋_GB2312" pitchFamily="49" charset="-122"/>
                <a:cs typeface="Times New Roman" panose="02020603050405020304" pitchFamily="18" charset="0"/>
              </a:rPr>
              <a:t>    县域内水稻、玉米、小麦单季种植面积在</a:t>
            </a:r>
            <a:r>
              <a:rPr lang="en-US" altLang="zh-CN" sz="2000" b="1" dirty="0">
                <a:solidFill>
                  <a:srgbClr val="C00000"/>
                </a:solidFill>
                <a:latin typeface="仿宋_GB2312" pitchFamily="49" charset="-122"/>
                <a:ea typeface="仿宋_GB2312" pitchFamily="49" charset="-122"/>
                <a:cs typeface="Times New Roman" panose="02020603050405020304" pitchFamily="18" charset="0"/>
              </a:rPr>
              <a:t>50</a:t>
            </a:r>
            <a:r>
              <a:rPr lang="zh-CN" altLang="en-US" sz="2000" b="1" dirty="0">
                <a:solidFill>
                  <a:srgbClr val="C00000"/>
                </a:solidFill>
                <a:latin typeface="仿宋_GB2312" pitchFamily="49" charset="-122"/>
                <a:ea typeface="仿宋_GB2312" pitchFamily="49" charset="-122"/>
                <a:cs typeface="Times New Roman" panose="02020603050405020304" pitchFamily="18" charset="0"/>
              </a:rPr>
              <a:t>万亩</a:t>
            </a:r>
            <a:r>
              <a:rPr lang="zh-CN" altLang="en-US" sz="2000" dirty="0">
                <a:latin typeface="仿宋_GB2312" pitchFamily="49" charset="-122"/>
                <a:ea typeface="仿宋_GB2312" pitchFamily="49" charset="-122"/>
                <a:cs typeface="Times New Roman" panose="02020603050405020304" pitchFamily="18" charset="0"/>
              </a:rPr>
              <a:t>以上的县，应随机收进度开展水稻、玉米、小麦机收损失监测调查，鼓励其他农业县开展监测调查工作。监测调查点要求在县域内</a:t>
            </a:r>
            <a:r>
              <a:rPr lang="zh-CN" altLang="en-US" sz="2000" b="1" dirty="0">
                <a:solidFill>
                  <a:srgbClr val="C00000"/>
                </a:solidFill>
                <a:latin typeface="仿宋_GB2312" pitchFamily="49" charset="-122"/>
                <a:ea typeface="仿宋_GB2312" pitchFamily="49" charset="-122"/>
                <a:cs typeface="Times New Roman" panose="02020603050405020304" pitchFamily="18" charset="0"/>
              </a:rPr>
              <a:t>随机选取机收地块，需覆盖所有产粮乡镇。</a:t>
            </a:r>
            <a:r>
              <a:rPr lang="zh-CN" altLang="en-US" sz="2000" dirty="0">
                <a:latin typeface="仿宋_GB2312" pitchFamily="49" charset="-122"/>
                <a:ea typeface="仿宋_GB2312" pitchFamily="49" charset="-122"/>
                <a:cs typeface="Times New Roman" panose="02020603050405020304" pitchFamily="18" charset="0"/>
              </a:rPr>
              <a:t>每个监测调查小组由</a:t>
            </a:r>
            <a:r>
              <a:rPr lang="en-US" altLang="zh-CN" sz="2000" dirty="0">
                <a:latin typeface="仿宋_GB2312" pitchFamily="49" charset="-122"/>
                <a:ea typeface="仿宋_GB2312" pitchFamily="49" charset="-122"/>
                <a:cs typeface="Times New Roman" panose="02020603050405020304" pitchFamily="18" charset="0"/>
              </a:rPr>
              <a:t>2—3</a:t>
            </a:r>
            <a:r>
              <a:rPr lang="zh-CN" altLang="en-US" sz="2000" dirty="0">
                <a:latin typeface="仿宋_GB2312" pitchFamily="49" charset="-122"/>
                <a:ea typeface="仿宋_GB2312" pitchFamily="49" charset="-122"/>
                <a:cs typeface="Times New Roman" panose="02020603050405020304" pitchFamily="18" charset="0"/>
              </a:rPr>
              <a:t>人组成，按照</a:t>
            </a:r>
            <a:r>
              <a:rPr lang="en-US" altLang="zh-CN" sz="2000" dirty="0">
                <a:latin typeface="仿宋_GB2312" pitchFamily="49" charset="-122"/>
                <a:ea typeface="仿宋_GB2312" pitchFamily="49" charset="-122"/>
                <a:cs typeface="Times New Roman" panose="02020603050405020304" pitchFamily="18" charset="0"/>
              </a:rPr>
              <a:t>《</a:t>
            </a:r>
            <a:r>
              <a:rPr lang="zh-CN" altLang="en-US" sz="2000" dirty="0">
                <a:latin typeface="仿宋_GB2312" pitchFamily="49" charset="-122"/>
                <a:ea typeface="仿宋_GB2312" pitchFamily="49" charset="-122"/>
                <a:cs typeface="Times New Roman" panose="02020603050405020304" pitchFamily="18" charset="0"/>
              </a:rPr>
              <a:t>主粮作物机收损失监测调查测定方法</a:t>
            </a:r>
            <a:r>
              <a:rPr lang="en-US" altLang="zh-CN" sz="2000" dirty="0">
                <a:latin typeface="仿宋_GB2312" pitchFamily="49" charset="-122"/>
                <a:ea typeface="仿宋_GB2312" pitchFamily="49" charset="-122"/>
                <a:cs typeface="Times New Roman" panose="02020603050405020304" pitchFamily="18" charset="0"/>
              </a:rPr>
              <a:t>》</a:t>
            </a:r>
            <a:r>
              <a:rPr lang="zh-CN" altLang="en-US" sz="2000" dirty="0">
                <a:latin typeface="仿宋_GB2312" pitchFamily="49" charset="-122"/>
                <a:ea typeface="仿宋_GB2312" pitchFamily="49" charset="-122"/>
                <a:cs typeface="Times New Roman" panose="02020603050405020304" pitchFamily="18" charset="0"/>
              </a:rPr>
              <a:t>（附件</a:t>
            </a:r>
            <a:r>
              <a:rPr lang="en-US" altLang="zh-CN" sz="2000" dirty="0">
                <a:latin typeface="仿宋_GB2312" pitchFamily="49" charset="-122"/>
                <a:ea typeface="仿宋_GB2312" pitchFamily="49" charset="-122"/>
                <a:cs typeface="Times New Roman" panose="02020603050405020304" pitchFamily="18" charset="0"/>
              </a:rPr>
              <a:t>1</a:t>
            </a:r>
            <a:r>
              <a:rPr lang="zh-CN" altLang="en-US" sz="2000" dirty="0">
                <a:latin typeface="仿宋_GB2312" pitchFamily="49" charset="-122"/>
                <a:ea typeface="仿宋_GB2312" pitchFamily="49" charset="-122"/>
                <a:cs typeface="Times New Roman" panose="02020603050405020304" pitchFamily="18" charset="0"/>
              </a:rPr>
              <a:t>）要求进行测量，填写</a:t>
            </a:r>
            <a:r>
              <a:rPr lang="en-US" altLang="zh-CN" sz="2000" dirty="0">
                <a:latin typeface="仿宋_GB2312" pitchFamily="49" charset="-122"/>
                <a:ea typeface="仿宋_GB2312" pitchFamily="49" charset="-122"/>
                <a:cs typeface="Times New Roman" panose="02020603050405020304" pitchFamily="18" charset="0"/>
              </a:rPr>
              <a:t>《</a:t>
            </a:r>
            <a:r>
              <a:rPr lang="zh-CN" altLang="en-US" sz="2000" dirty="0">
                <a:latin typeface="仿宋_GB2312" pitchFamily="49" charset="-122"/>
                <a:ea typeface="仿宋_GB2312" pitchFamily="49" charset="-122"/>
                <a:cs typeface="Times New Roman" panose="02020603050405020304" pitchFamily="18" charset="0"/>
              </a:rPr>
              <a:t>机收损失监测调查记录表</a:t>
            </a:r>
            <a:r>
              <a:rPr lang="en-US" altLang="zh-CN" sz="2000" dirty="0">
                <a:latin typeface="仿宋_GB2312" pitchFamily="49" charset="-122"/>
                <a:ea typeface="仿宋_GB2312" pitchFamily="49" charset="-122"/>
                <a:cs typeface="Times New Roman" panose="02020603050405020304" pitchFamily="18" charset="0"/>
              </a:rPr>
              <a:t>》</a:t>
            </a:r>
            <a:r>
              <a:rPr lang="zh-CN" altLang="en-US" sz="2000" dirty="0">
                <a:latin typeface="仿宋_GB2312" pitchFamily="49" charset="-122"/>
                <a:ea typeface="仿宋_GB2312" pitchFamily="49" charset="-122"/>
                <a:cs typeface="Times New Roman" panose="02020603050405020304" pitchFamily="18" charset="0"/>
              </a:rPr>
              <a:t>（附件</a:t>
            </a:r>
            <a:r>
              <a:rPr lang="en-US" altLang="zh-CN" sz="2000" dirty="0">
                <a:latin typeface="仿宋_GB2312" pitchFamily="49" charset="-122"/>
                <a:ea typeface="仿宋_GB2312" pitchFamily="49" charset="-122"/>
                <a:cs typeface="Times New Roman" panose="02020603050405020304" pitchFamily="18" charset="0"/>
              </a:rPr>
              <a:t>2</a:t>
            </a:r>
            <a:r>
              <a:rPr lang="zh-CN" altLang="en-US" sz="2000" dirty="0">
                <a:latin typeface="仿宋_GB2312" pitchFamily="49" charset="-122"/>
                <a:ea typeface="仿宋_GB2312" pitchFamily="49" charset="-122"/>
                <a:cs typeface="Times New Roman" panose="02020603050405020304" pitchFamily="18" charset="0"/>
              </a:rPr>
              <a:t>），监测调查小组每位成员在记录表签字确认。记录表等原始资料应妥善保存备查。</a:t>
            </a:r>
            <a:endParaRPr lang="zh-CN" altLang="en-US" sz="2000" dirty="0">
              <a:latin typeface="仿宋_GB2312" pitchFamily="49" charset="-122"/>
              <a:ea typeface="仿宋_GB2312" pitchFamily="49" charset="-122"/>
              <a:cs typeface="Times New Roman" panose="02020603050405020304" pitchFamily="18" charset="0"/>
            </a:endParaRPr>
          </a:p>
        </p:txBody>
      </p:sp>
      <p:sp>
        <p:nvSpPr>
          <p:cNvPr id="15" name="文本框 16"/>
          <p:cNvSpPr txBox="1"/>
          <p:nvPr/>
        </p:nvSpPr>
        <p:spPr>
          <a:xfrm>
            <a:off x="797560" y="1311910"/>
            <a:ext cx="9977120" cy="560705"/>
          </a:xfrm>
          <a:prstGeom prst="rect">
            <a:avLst/>
          </a:prstGeom>
          <a:noFill/>
        </p:spPr>
        <p:txBody>
          <a:bodyPr wrap="square" lIns="68580" tIns="34290" rIns="68580" bIns="34290" rtlCol="0">
            <a:spAutoFit/>
          </a:bodyPr>
          <a:lstStyle/>
          <a:p>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sym typeface="+mn-ea"/>
              </a:rPr>
              <a:t>（二）谷物（小麦）</a:t>
            </a:r>
            <a:r>
              <a:rPr lang="zh-CN" altLang="en-US" sz="3200" b="1" dirty="0" smtClean="0">
                <a:solidFill>
                  <a:srgbClr val="8C7244"/>
                </a:solidFill>
                <a:effectLst>
                  <a:outerShdw blurRad="38100" dist="38100" dir="2700000" algn="tl">
                    <a:srgbClr val="000000">
                      <a:alpha val="43137"/>
                    </a:srgbClr>
                  </a:outerShdw>
                </a:effectLst>
                <a:latin typeface="Impact" panose="020B0806030902050204" pitchFamily="34" charset="0"/>
                <a:sym typeface="+mn-ea"/>
              </a:rPr>
              <a:t>联合收割机收获</a:t>
            </a:r>
            <a:r>
              <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sym typeface="+mn-ea"/>
              </a:rPr>
              <a:t>损失率测定方法</a:t>
            </a:r>
            <a:endParaRPr lang="zh-CN" altLang="en-US" sz="3200" b="1" dirty="0">
              <a:solidFill>
                <a:srgbClr val="8C7244"/>
              </a:solidFill>
              <a:effectLst>
                <a:outerShdw blurRad="38100" dist="38100" dir="2700000" algn="tl">
                  <a:srgbClr val="000000">
                    <a:alpha val="43137"/>
                  </a:srgbClr>
                </a:outerShdw>
              </a:effectLst>
              <a:latin typeface="Impact" panose="020B0806030902050204" pitchFamily="34" charset="0"/>
            </a:endParaRPr>
          </a:p>
        </p:txBody>
      </p:sp>
      <p:pic>
        <p:nvPicPr>
          <p:cNvPr id="5" name="图片 4" descr="微信图片_20230522172102"/>
          <p:cNvPicPr>
            <a:picLocks noChangeAspect="1"/>
          </p:cNvPicPr>
          <p:nvPr/>
        </p:nvPicPr>
        <p:blipFill>
          <a:blip r:embed="rId4"/>
          <a:stretch>
            <a:fillRect/>
          </a:stretch>
        </p:blipFill>
        <p:spPr>
          <a:xfrm>
            <a:off x="524510" y="2392045"/>
            <a:ext cx="3738880" cy="3170555"/>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7983.845669291339,&quot;width&quot;:20247.500787401576}"/>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ISPRING_ULTRA_SCORM_COURSE_ID" val="F548AFFD-714E-445E-91B4-76F6504FE7F0"/>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478.pptx"/>
  <p:tag name="KSO_WPP_MARK_KEY" val="c235a78c-c7a7-46dd-993c-bf23c2fcd6ab"/>
  <p:tag name="COMMONDATA" val="eyJoZGlkIjoiYmZlNWNkYjgyYmM5ZjI1NWRiYjg3YmZhZmRlYWRmNzA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_自定义设计方案">
  <a:themeElements>
    <a:clrScheme name="自定义 245">
      <a:dk1>
        <a:sysClr val="windowText" lastClr="000000"/>
      </a:dk1>
      <a:lt1>
        <a:sysClr val="window" lastClr="FFFFFF"/>
      </a:lt1>
      <a:dk2>
        <a:srgbClr val="44546A"/>
      </a:dk2>
      <a:lt2>
        <a:srgbClr val="E7E6E6"/>
      </a:lt2>
      <a:accent1>
        <a:srgbClr val="8C7244"/>
      </a:accent1>
      <a:accent2>
        <a:srgbClr val="1D2744"/>
      </a:accent2>
      <a:accent3>
        <a:srgbClr val="8C7244"/>
      </a:accent3>
      <a:accent4>
        <a:srgbClr val="1D2744"/>
      </a:accent4>
      <a:accent5>
        <a:srgbClr val="8C7244"/>
      </a:accent5>
      <a:accent6>
        <a:srgbClr val="1D2744"/>
      </a:accent6>
      <a:hlink>
        <a:srgbClr val="8C7244"/>
      </a:hlink>
      <a:folHlink>
        <a:srgbClr val="1D2744"/>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10039</Words>
  <Application>WPS 演示</Application>
  <PresentationFormat>自定义</PresentationFormat>
  <Paragraphs>527</Paragraphs>
  <Slides>43</Slides>
  <Notes>3</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3</vt:i4>
      </vt:variant>
      <vt:variant>
        <vt:lpstr>幻灯片标题</vt:lpstr>
      </vt:variant>
      <vt:variant>
        <vt:i4>43</vt:i4>
      </vt:variant>
    </vt:vector>
  </HeadingPairs>
  <TitlesOfParts>
    <vt:vector size="64" baseType="lpstr">
      <vt:lpstr>Arial</vt:lpstr>
      <vt:lpstr>宋体</vt:lpstr>
      <vt:lpstr>Wingdings</vt:lpstr>
      <vt:lpstr>Calibri</vt:lpstr>
      <vt:lpstr>微软雅黑</vt:lpstr>
      <vt:lpstr>黑体</vt:lpstr>
      <vt:lpstr>楷体</vt:lpstr>
      <vt:lpstr>Impact</vt:lpstr>
      <vt:lpstr>Times New Roman</vt:lpstr>
      <vt:lpstr>仿宋_GB2312</vt:lpstr>
      <vt:lpstr>仿宋</vt:lpstr>
      <vt:lpstr>Arial Unicode MS</vt:lpstr>
      <vt:lpstr>Calibri Light</vt:lpstr>
      <vt:lpstr>Cambria Math</vt:lpstr>
      <vt:lpstr>Cambria Math</vt:lpstr>
      <vt:lpstr>BatangChe</vt:lpstr>
      <vt:lpstr>Segoe Print</vt:lpstr>
      <vt:lpstr>1_自定义设计方案</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青春是一本匆忙的书</cp:lastModifiedBy>
  <cp:revision>44</cp:revision>
  <dcterms:created xsi:type="dcterms:W3CDTF">2016-10-17T14:00:00Z</dcterms:created>
  <dcterms:modified xsi:type="dcterms:W3CDTF">2023-05-22T23:17:45Z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B9C9361E134F488789152503C9792994</vt:lpwstr>
  </property>
  <property fmtid="{D5CDD505-2E9C-101B-9397-08002B2CF9AE}" pid="3" name="KSOProductBuildVer">
    <vt:lpwstr>2052-11.1.0.12980</vt:lpwstr>
  </property>
</Properties>
</file>